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ntserrat Bold" charset="1" panose="00000800000000000000"/>
      <p:regular r:id="rId17"/>
    </p:embeddedFont>
    <p:embeddedFont>
      <p:font typeface="Montserrat" charset="1" panose="00000500000000000000"/>
      <p:regular r:id="rId18"/>
    </p:embeddedFont>
    <p:embeddedFont>
      <p:font typeface="Montserrat Light" charset="1" panose="000004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4.jpeg" Type="http://schemas.openxmlformats.org/officeDocument/2006/relationships/image"/><Relationship Id="rId8"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8.jpeg" Type="http://schemas.openxmlformats.org/officeDocument/2006/relationships/image"/><Relationship Id="rId8" Target="../media/image2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30.jpeg" Type="http://schemas.openxmlformats.org/officeDocument/2006/relationships/image"/><Relationship Id="rId8" Target="../media/image3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4862015">
            <a:off x="10157954" y="2652590"/>
            <a:ext cx="13034898" cy="6446038"/>
          </a:xfrm>
          <a:custGeom>
            <a:avLst/>
            <a:gdLst/>
            <a:ahLst/>
            <a:cxnLst/>
            <a:rect r="r" b="b" t="t" l="l"/>
            <a:pathLst>
              <a:path h="6446038" w="13034898">
                <a:moveTo>
                  <a:pt x="0" y="0"/>
                </a:moveTo>
                <a:lnTo>
                  <a:pt x="13034898" y="0"/>
                </a:lnTo>
                <a:lnTo>
                  <a:pt x="13034898" y="6446038"/>
                </a:lnTo>
                <a:lnTo>
                  <a:pt x="0" y="6446038"/>
                </a:lnTo>
                <a:lnTo>
                  <a:pt x="0" y="0"/>
                </a:lnTo>
                <a:close/>
              </a:path>
            </a:pathLst>
          </a:custGeom>
          <a:blipFill>
            <a:blip r:embed="rId2">
              <a:extLst>
                <a:ext uri="{96DAC541-7B7A-43D3-8B79-37D633B846F1}">
                  <asvg:svgBlip xmlns:asvg="http://schemas.microsoft.com/office/drawing/2016/SVG/main" r:embed="rId3"/>
                </a:ext>
              </a:extLst>
            </a:blip>
            <a:stretch>
              <a:fillRect l="0" t="0" r="-134" b="-129447"/>
            </a:stretch>
          </a:blipFill>
        </p:spPr>
      </p:sp>
      <p:sp>
        <p:nvSpPr>
          <p:cNvPr name="Freeform 3" id="3"/>
          <p:cNvSpPr/>
          <p:nvPr/>
        </p:nvSpPr>
        <p:spPr>
          <a:xfrm flipH="false" flipV="false" rot="-6492416">
            <a:off x="-4102332" y="4826625"/>
            <a:ext cx="13034898" cy="6446038"/>
          </a:xfrm>
          <a:custGeom>
            <a:avLst/>
            <a:gdLst/>
            <a:ahLst/>
            <a:cxnLst/>
            <a:rect r="r" b="b" t="t" l="l"/>
            <a:pathLst>
              <a:path h="6446038" w="13034898">
                <a:moveTo>
                  <a:pt x="0" y="0"/>
                </a:moveTo>
                <a:lnTo>
                  <a:pt x="13034898" y="0"/>
                </a:lnTo>
                <a:lnTo>
                  <a:pt x="13034898" y="6446039"/>
                </a:lnTo>
                <a:lnTo>
                  <a:pt x="0" y="6446039"/>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p:spPr>
      </p:sp>
      <p:sp>
        <p:nvSpPr>
          <p:cNvPr name="Freeform 4" id="4"/>
          <p:cNvSpPr/>
          <p:nvPr/>
        </p:nvSpPr>
        <p:spPr>
          <a:xfrm flipH="false" flipV="false" rot="0">
            <a:off x="13411200" y="-235399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6621428">
            <a:off x="-5698100" y="-3688390"/>
            <a:ext cx="10550923" cy="11871643"/>
          </a:xfrm>
          <a:custGeom>
            <a:avLst/>
            <a:gdLst/>
            <a:ahLst/>
            <a:cxnLst/>
            <a:rect r="r" b="b" t="t" l="l"/>
            <a:pathLst>
              <a:path h="11871643" w="10550923">
                <a:moveTo>
                  <a:pt x="0" y="0"/>
                </a:moveTo>
                <a:lnTo>
                  <a:pt x="10550923" y="0"/>
                </a:lnTo>
                <a:lnTo>
                  <a:pt x="10550923" y="11871643"/>
                </a:lnTo>
                <a:lnTo>
                  <a:pt x="0" y="11871643"/>
                </a:lnTo>
                <a:lnTo>
                  <a:pt x="0" y="0"/>
                </a:lnTo>
                <a:close/>
              </a:path>
            </a:pathLst>
          </a:custGeom>
          <a:blipFill>
            <a:blip r:embed="rId7"/>
            <a:stretch>
              <a:fillRect l="0" t="0" r="0" b="0"/>
            </a:stretch>
          </a:blipFill>
        </p:spPr>
      </p:sp>
      <p:sp>
        <p:nvSpPr>
          <p:cNvPr name="Freeform 6" id="6"/>
          <p:cNvSpPr/>
          <p:nvPr/>
        </p:nvSpPr>
        <p:spPr>
          <a:xfrm flipH="false" flipV="false" rot="0">
            <a:off x="5850664" y="-2792995"/>
            <a:ext cx="14097816" cy="8229600"/>
          </a:xfrm>
          <a:custGeom>
            <a:avLst/>
            <a:gdLst/>
            <a:ahLst/>
            <a:cxnLst/>
            <a:rect r="r" b="b" t="t" l="l"/>
            <a:pathLst>
              <a:path h="8229600" w="14097816">
                <a:moveTo>
                  <a:pt x="0" y="0"/>
                </a:moveTo>
                <a:lnTo>
                  <a:pt x="14097815" y="0"/>
                </a:lnTo>
                <a:lnTo>
                  <a:pt x="14097815" y="8229600"/>
                </a:lnTo>
                <a:lnTo>
                  <a:pt x="0" y="8229600"/>
                </a:lnTo>
                <a:lnTo>
                  <a:pt x="0" y="0"/>
                </a:lnTo>
                <a:close/>
              </a:path>
            </a:pathLst>
          </a:custGeom>
          <a:blipFill>
            <a:blip r:embed="rId8">
              <a:alphaModFix amt="70000"/>
            </a:blip>
            <a:stretch>
              <a:fillRect l="0" t="0" r="0" b="0"/>
            </a:stretch>
          </a:blipFill>
        </p:spPr>
      </p:sp>
      <p:sp>
        <p:nvSpPr>
          <p:cNvPr name="TextBox 7" id="7"/>
          <p:cNvSpPr txBox="true"/>
          <p:nvPr/>
        </p:nvSpPr>
        <p:spPr>
          <a:xfrm rot="0">
            <a:off x="3464100" y="1673224"/>
            <a:ext cx="11359800" cy="3470276"/>
          </a:xfrm>
          <a:prstGeom prst="rect">
            <a:avLst/>
          </a:prstGeom>
        </p:spPr>
        <p:txBody>
          <a:bodyPr anchor="t" rtlCol="false" tIns="0" lIns="0" bIns="0" rIns="0">
            <a:spAutoFit/>
          </a:bodyPr>
          <a:lstStyle/>
          <a:p>
            <a:pPr algn="ctr">
              <a:lnSpc>
                <a:spcPts val="13999"/>
              </a:lnSpc>
            </a:pPr>
            <a:r>
              <a:rPr lang="en-US" b="true" sz="9999" spc="389">
                <a:solidFill>
                  <a:srgbClr val="FFFFFF"/>
                </a:solidFill>
                <a:latin typeface="Montserrat Bold"/>
                <a:ea typeface="Montserrat Bold"/>
                <a:cs typeface="Montserrat Bold"/>
                <a:sym typeface="Montserrat Bold"/>
              </a:rPr>
              <a:t>ALGORITHM</a:t>
            </a:r>
          </a:p>
          <a:p>
            <a:pPr algn="ctr">
              <a:lnSpc>
                <a:spcPts val="13999"/>
              </a:lnSpc>
            </a:pPr>
            <a:r>
              <a:rPr lang="en-US" b="true" sz="9999" spc="389">
                <a:solidFill>
                  <a:srgbClr val="FFFFFF"/>
                </a:solidFill>
                <a:latin typeface="Montserrat Bold"/>
                <a:ea typeface="Montserrat Bold"/>
                <a:cs typeface="Montserrat Bold"/>
                <a:sym typeface="Montserrat Bold"/>
              </a:rPr>
              <a:t> DESIGN</a:t>
            </a:r>
          </a:p>
        </p:txBody>
      </p:sp>
      <p:sp>
        <p:nvSpPr>
          <p:cNvPr name="TextBox 8" id="8"/>
          <p:cNvSpPr txBox="true"/>
          <p:nvPr/>
        </p:nvSpPr>
        <p:spPr>
          <a:xfrm rot="0">
            <a:off x="1448587" y="6215401"/>
            <a:ext cx="15390827" cy="596955"/>
          </a:xfrm>
          <a:prstGeom prst="rect">
            <a:avLst/>
          </a:prstGeom>
        </p:spPr>
        <p:txBody>
          <a:bodyPr anchor="t" rtlCol="false" tIns="0" lIns="0" bIns="0" rIns="0">
            <a:spAutoFit/>
          </a:bodyPr>
          <a:lstStyle/>
          <a:p>
            <a:pPr algn="ctr">
              <a:lnSpc>
                <a:spcPts val="4896"/>
              </a:lnSpc>
            </a:pPr>
            <a:r>
              <a:rPr lang="en-US" b="true" sz="3497" spc="136">
                <a:solidFill>
                  <a:srgbClr val="FFFFFF"/>
                </a:solidFill>
                <a:latin typeface="Montserrat Bold"/>
                <a:ea typeface="Montserrat Bold"/>
                <a:cs typeface="Montserrat Bold"/>
                <a:sym typeface="Montserrat Bold"/>
              </a:rPr>
              <a:t>QUICK SHORT, COUNTING SORT AND BINARY HEAPS</a:t>
            </a:r>
          </a:p>
        </p:txBody>
      </p:sp>
      <p:sp>
        <p:nvSpPr>
          <p:cNvPr name="AutoShape 9" id="9"/>
          <p:cNvSpPr/>
          <p:nvPr/>
        </p:nvSpPr>
        <p:spPr>
          <a:xfrm>
            <a:off x="5380784" y="6999440"/>
            <a:ext cx="7526432" cy="0"/>
          </a:xfrm>
          <a:prstGeom prst="line">
            <a:avLst/>
          </a:prstGeom>
          <a:ln cap="flat" w="19050">
            <a:solidFill>
              <a:srgbClr val="9570FF"/>
            </a:solidFill>
            <a:prstDash val="solid"/>
            <a:headEnd type="none" len="sm" w="sm"/>
            <a:tailEnd type="none" len="sm" w="sm"/>
          </a:ln>
        </p:spPr>
      </p:sp>
      <p:sp>
        <p:nvSpPr>
          <p:cNvPr name="AutoShape 10" id="10"/>
          <p:cNvSpPr/>
          <p:nvPr/>
        </p:nvSpPr>
        <p:spPr>
          <a:xfrm>
            <a:off x="5380784" y="6091576"/>
            <a:ext cx="7526432" cy="0"/>
          </a:xfrm>
          <a:prstGeom prst="line">
            <a:avLst/>
          </a:prstGeom>
          <a:ln cap="flat" w="19050">
            <a:solidFill>
              <a:srgbClr val="9570F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5469527">
            <a:off x="13777439" y="3645056"/>
            <a:ext cx="10151296" cy="5020035"/>
          </a:xfrm>
          <a:custGeom>
            <a:avLst/>
            <a:gdLst/>
            <a:ahLst/>
            <a:cxnLst/>
            <a:rect r="r" b="b" t="t" l="l"/>
            <a:pathLst>
              <a:path h="5020035" w="10151296">
                <a:moveTo>
                  <a:pt x="0" y="0"/>
                </a:moveTo>
                <a:lnTo>
                  <a:pt x="10151296" y="0"/>
                </a:lnTo>
                <a:lnTo>
                  <a:pt x="10151296" y="5020035"/>
                </a:lnTo>
                <a:lnTo>
                  <a:pt x="0" y="5020035"/>
                </a:lnTo>
                <a:lnTo>
                  <a:pt x="0" y="0"/>
                </a:lnTo>
                <a:close/>
              </a:path>
            </a:pathLst>
          </a:custGeom>
          <a:blipFill>
            <a:blip r:embed="rId2">
              <a:extLst>
                <a:ext uri="{96DAC541-7B7A-43D3-8B79-37D633B846F1}">
                  <asvg:svgBlip xmlns:asvg="http://schemas.microsoft.com/office/drawing/2016/SVG/main" r:embed="rId3"/>
                </a:ext>
              </a:extLst>
            </a:blip>
            <a:stretch>
              <a:fillRect l="0" t="0" r="-134" b="-129447"/>
            </a:stretch>
          </a:blipFill>
        </p:spPr>
      </p:sp>
      <p:sp>
        <p:nvSpPr>
          <p:cNvPr name="Freeform 3" id="3"/>
          <p:cNvSpPr/>
          <p:nvPr/>
        </p:nvSpPr>
        <p:spPr>
          <a:xfrm flipH="false" flipV="false" rot="-5437769">
            <a:off x="-5508075" y="4288992"/>
            <a:ext cx="10908441" cy="5394460"/>
          </a:xfrm>
          <a:custGeom>
            <a:avLst/>
            <a:gdLst/>
            <a:ahLst/>
            <a:cxnLst/>
            <a:rect r="r" b="b" t="t" l="l"/>
            <a:pathLst>
              <a:path h="5394460" w="10908441">
                <a:moveTo>
                  <a:pt x="0" y="0"/>
                </a:moveTo>
                <a:lnTo>
                  <a:pt x="10908441" y="0"/>
                </a:lnTo>
                <a:lnTo>
                  <a:pt x="10908441" y="5394459"/>
                </a:lnTo>
                <a:lnTo>
                  <a:pt x="0" y="5394459"/>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p:spPr>
      </p:sp>
      <p:sp>
        <p:nvSpPr>
          <p:cNvPr name="Freeform 4" id="4"/>
          <p:cNvSpPr/>
          <p:nvPr/>
        </p:nvSpPr>
        <p:spPr>
          <a:xfrm flipH="false" flipV="false" rot="0">
            <a:off x="15824471" y="-2981378"/>
            <a:ext cx="6409034" cy="6409034"/>
          </a:xfrm>
          <a:custGeom>
            <a:avLst/>
            <a:gdLst/>
            <a:ahLst/>
            <a:cxnLst/>
            <a:rect r="r" b="b" t="t" l="l"/>
            <a:pathLst>
              <a:path h="6409034" w="6409034">
                <a:moveTo>
                  <a:pt x="0" y="0"/>
                </a:moveTo>
                <a:lnTo>
                  <a:pt x="6409035" y="0"/>
                </a:lnTo>
                <a:lnTo>
                  <a:pt x="6409035" y="6409035"/>
                </a:lnTo>
                <a:lnTo>
                  <a:pt x="0" y="6409035"/>
                </a:lnTo>
                <a:lnTo>
                  <a:pt x="0" y="0"/>
                </a:lnTo>
                <a:close/>
              </a:path>
            </a:pathLst>
          </a:custGeom>
          <a:blipFill>
            <a:blip r:embed="rId6"/>
            <a:stretch>
              <a:fillRect l="0" t="0" r="0" b="0"/>
            </a:stretch>
          </a:blipFill>
        </p:spPr>
      </p:sp>
      <p:sp>
        <p:nvSpPr>
          <p:cNvPr name="Freeform 5" id="5"/>
          <p:cNvSpPr/>
          <p:nvPr/>
        </p:nvSpPr>
        <p:spPr>
          <a:xfrm flipH="false" flipV="false" rot="7676076">
            <a:off x="-5266249" y="-3327390"/>
            <a:ext cx="8829691" cy="9934955"/>
          </a:xfrm>
          <a:custGeom>
            <a:avLst/>
            <a:gdLst/>
            <a:ahLst/>
            <a:cxnLst/>
            <a:rect r="r" b="b" t="t" l="l"/>
            <a:pathLst>
              <a:path h="9934955" w="8829691">
                <a:moveTo>
                  <a:pt x="0" y="0"/>
                </a:moveTo>
                <a:lnTo>
                  <a:pt x="8829692" y="0"/>
                </a:lnTo>
                <a:lnTo>
                  <a:pt x="8829692" y="9934955"/>
                </a:lnTo>
                <a:lnTo>
                  <a:pt x="0" y="9934955"/>
                </a:lnTo>
                <a:lnTo>
                  <a:pt x="0" y="0"/>
                </a:lnTo>
                <a:close/>
              </a:path>
            </a:pathLst>
          </a:custGeom>
          <a:blipFill>
            <a:blip r:embed="rId7"/>
            <a:stretch>
              <a:fillRect l="0" t="0" r="0" b="0"/>
            </a:stretch>
          </a:blipFill>
        </p:spPr>
      </p:sp>
      <p:sp>
        <p:nvSpPr>
          <p:cNvPr name="Freeform 6" id="6"/>
          <p:cNvSpPr/>
          <p:nvPr/>
        </p:nvSpPr>
        <p:spPr>
          <a:xfrm flipH="false" flipV="false" rot="0">
            <a:off x="9144000" y="-2981378"/>
            <a:ext cx="10979074" cy="6409034"/>
          </a:xfrm>
          <a:custGeom>
            <a:avLst/>
            <a:gdLst/>
            <a:ahLst/>
            <a:cxnLst/>
            <a:rect r="r" b="b" t="t" l="l"/>
            <a:pathLst>
              <a:path h="6409034" w="10979074">
                <a:moveTo>
                  <a:pt x="0" y="0"/>
                </a:moveTo>
                <a:lnTo>
                  <a:pt x="10979074" y="0"/>
                </a:lnTo>
                <a:lnTo>
                  <a:pt x="10979074" y="6409035"/>
                </a:lnTo>
                <a:lnTo>
                  <a:pt x="0" y="6409035"/>
                </a:lnTo>
                <a:lnTo>
                  <a:pt x="0" y="0"/>
                </a:lnTo>
                <a:close/>
              </a:path>
            </a:pathLst>
          </a:custGeom>
          <a:blipFill>
            <a:blip r:embed="rId8">
              <a:alphaModFix amt="70000"/>
            </a:blip>
            <a:stretch>
              <a:fillRect l="0" t="0" r="0" b="0"/>
            </a:stretch>
          </a:blipFill>
        </p:spPr>
      </p:sp>
      <p:sp>
        <p:nvSpPr>
          <p:cNvPr name="AutoShape 7" id="7"/>
          <p:cNvSpPr/>
          <p:nvPr/>
        </p:nvSpPr>
        <p:spPr>
          <a:xfrm>
            <a:off x="7917277" y="2125976"/>
            <a:ext cx="2453446" cy="0"/>
          </a:xfrm>
          <a:prstGeom prst="line">
            <a:avLst/>
          </a:prstGeom>
          <a:ln cap="flat" w="19050">
            <a:solidFill>
              <a:srgbClr val="EA9267"/>
            </a:solidFill>
            <a:prstDash val="solid"/>
            <a:headEnd type="none" len="sm" w="sm"/>
            <a:tailEnd type="none" len="sm" w="sm"/>
          </a:ln>
        </p:spPr>
      </p:sp>
      <p:sp>
        <p:nvSpPr>
          <p:cNvPr name="AutoShape 8" id="8"/>
          <p:cNvSpPr/>
          <p:nvPr/>
        </p:nvSpPr>
        <p:spPr>
          <a:xfrm>
            <a:off x="2356311" y="3832973"/>
            <a:ext cx="2934735" cy="0"/>
          </a:xfrm>
          <a:prstGeom prst="line">
            <a:avLst/>
          </a:prstGeom>
          <a:ln cap="flat" w="9525">
            <a:solidFill>
              <a:srgbClr val="FFFFFF"/>
            </a:solidFill>
            <a:prstDash val="solid"/>
            <a:headEnd type="none" len="sm" w="sm"/>
            <a:tailEnd type="none" len="sm" w="sm"/>
          </a:ln>
        </p:spPr>
      </p:sp>
      <p:sp>
        <p:nvSpPr>
          <p:cNvPr name="AutoShape 9" id="9"/>
          <p:cNvSpPr/>
          <p:nvPr/>
        </p:nvSpPr>
        <p:spPr>
          <a:xfrm>
            <a:off x="2356311" y="7721856"/>
            <a:ext cx="2934735" cy="0"/>
          </a:xfrm>
          <a:prstGeom prst="line">
            <a:avLst/>
          </a:prstGeom>
          <a:ln cap="flat" w="9525">
            <a:solidFill>
              <a:srgbClr val="FFFFFF"/>
            </a:solidFill>
            <a:prstDash val="solid"/>
            <a:headEnd type="none" len="sm" w="sm"/>
            <a:tailEnd type="none" len="sm" w="sm"/>
          </a:ln>
        </p:spPr>
      </p:sp>
      <p:sp>
        <p:nvSpPr>
          <p:cNvPr name="Freeform 10" id="10"/>
          <p:cNvSpPr/>
          <p:nvPr/>
        </p:nvSpPr>
        <p:spPr>
          <a:xfrm flipH="false" flipV="false" rot="0">
            <a:off x="14305330" y="-187678"/>
            <a:ext cx="4389120" cy="4114800"/>
          </a:xfrm>
          <a:custGeom>
            <a:avLst/>
            <a:gdLst/>
            <a:ahLst/>
            <a:cxnLst/>
            <a:rect r="r" b="b" t="t" l="l"/>
            <a:pathLst>
              <a:path h="4114800" w="4389120">
                <a:moveTo>
                  <a:pt x="0" y="0"/>
                </a:moveTo>
                <a:lnTo>
                  <a:pt x="4389120" y="0"/>
                </a:lnTo>
                <a:lnTo>
                  <a:pt x="438912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2011789" y="3081270"/>
            <a:ext cx="3500618" cy="586720"/>
          </a:xfrm>
          <a:prstGeom prst="rect">
            <a:avLst/>
          </a:prstGeom>
        </p:spPr>
        <p:txBody>
          <a:bodyPr anchor="t" rtlCol="false" tIns="0" lIns="0" bIns="0" rIns="0">
            <a:spAutoFit/>
          </a:bodyPr>
          <a:lstStyle/>
          <a:p>
            <a:pPr algn="ctr" marL="0" indent="0" lvl="0">
              <a:lnSpc>
                <a:spcPts val="5084"/>
              </a:lnSpc>
              <a:spcBef>
                <a:spcPct val="0"/>
              </a:spcBef>
            </a:pPr>
            <a:r>
              <a:rPr lang="en-US" b="true" sz="3211">
                <a:solidFill>
                  <a:srgbClr val="FFFFFF"/>
                </a:solidFill>
                <a:latin typeface="Montserrat Bold"/>
                <a:ea typeface="Montserrat Bold"/>
                <a:cs typeface="Montserrat Bold"/>
                <a:sym typeface="Montserrat Bold"/>
              </a:rPr>
              <a:t>KESIMPULAN</a:t>
            </a:r>
          </a:p>
        </p:txBody>
      </p:sp>
      <p:sp>
        <p:nvSpPr>
          <p:cNvPr name="TextBox 12" id="12"/>
          <p:cNvSpPr txBox="true"/>
          <p:nvPr/>
        </p:nvSpPr>
        <p:spPr>
          <a:xfrm rot="0">
            <a:off x="3762098" y="990600"/>
            <a:ext cx="10763804" cy="879122"/>
          </a:xfrm>
          <a:prstGeom prst="rect">
            <a:avLst/>
          </a:prstGeom>
        </p:spPr>
        <p:txBody>
          <a:bodyPr anchor="t" rtlCol="false" tIns="0" lIns="0" bIns="0" rIns="0">
            <a:spAutoFit/>
          </a:bodyPr>
          <a:lstStyle/>
          <a:p>
            <a:pPr algn="ctr">
              <a:lnSpc>
                <a:spcPts val="6944"/>
              </a:lnSpc>
            </a:pPr>
            <a:r>
              <a:rPr lang="en-US" b="true" sz="5555" spc="216">
                <a:solidFill>
                  <a:srgbClr val="EA9267"/>
                </a:solidFill>
                <a:latin typeface="Montserrat Bold"/>
                <a:ea typeface="Montserrat Bold"/>
                <a:cs typeface="Montserrat Bold"/>
                <a:sym typeface="Montserrat Bold"/>
              </a:rPr>
              <a:t>KESIMPULAN DAN SARAN</a:t>
            </a:r>
          </a:p>
        </p:txBody>
      </p:sp>
      <p:sp>
        <p:nvSpPr>
          <p:cNvPr name="TextBox 13" id="13"/>
          <p:cNvSpPr txBox="true"/>
          <p:nvPr/>
        </p:nvSpPr>
        <p:spPr>
          <a:xfrm rot="0">
            <a:off x="2011789" y="3990135"/>
            <a:ext cx="15105190" cy="2540533"/>
          </a:xfrm>
          <a:prstGeom prst="rect">
            <a:avLst/>
          </a:prstGeom>
        </p:spPr>
        <p:txBody>
          <a:bodyPr anchor="t" rtlCol="false" tIns="0" lIns="0" bIns="0" rIns="0">
            <a:spAutoFit/>
          </a:bodyPr>
          <a:lstStyle/>
          <a:p>
            <a:pPr algn="just" marL="0" indent="0" lvl="0">
              <a:lnSpc>
                <a:spcPts val="4115"/>
              </a:lnSpc>
              <a:spcBef>
                <a:spcPct val="0"/>
              </a:spcBef>
            </a:pPr>
            <a:r>
              <a:rPr lang="en-US" sz="2600">
                <a:solidFill>
                  <a:srgbClr val="FFFFFF"/>
                </a:solidFill>
                <a:latin typeface="Montserrat Light"/>
                <a:ea typeface="Montserrat Light"/>
                <a:cs typeface="Montserrat Light"/>
                <a:sym typeface="Montserrat Light"/>
              </a:rPr>
              <a:t>Struktur data dan algoritma merupakan fondasi utama dalam pengembangan perangkat lunak yang efisien. Pemilihan struktur data yang tepat, seperti array, linked list, tree, graph, stack, atau queue, dapat meningkatkan performa aplikasi secara signifikan. Algoritma seperti Quick Sort, Counting Sort, dan penerapan Binary Heap menunjukkan bagaimana metode yang berbeda bisa digunakan untuk mengoptimalkan pengolahan data.</a:t>
            </a:r>
          </a:p>
        </p:txBody>
      </p:sp>
      <p:sp>
        <p:nvSpPr>
          <p:cNvPr name="TextBox 14" id="14"/>
          <p:cNvSpPr txBox="true"/>
          <p:nvPr/>
        </p:nvSpPr>
        <p:spPr>
          <a:xfrm rot="0">
            <a:off x="2011789" y="6881447"/>
            <a:ext cx="3500618" cy="586720"/>
          </a:xfrm>
          <a:prstGeom prst="rect">
            <a:avLst/>
          </a:prstGeom>
        </p:spPr>
        <p:txBody>
          <a:bodyPr anchor="t" rtlCol="false" tIns="0" lIns="0" bIns="0" rIns="0">
            <a:spAutoFit/>
          </a:bodyPr>
          <a:lstStyle/>
          <a:p>
            <a:pPr algn="ctr" marL="0" indent="0" lvl="0">
              <a:lnSpc>
                <a:spcPts val="5084"/>
              </a:lnSpc>
              <a:spcBef>
                <a:spcPct val="0"/>
              </a:spcBef>
            </a:pPr>
            <a:r>
              <a:rPr lang="en-US" b="true" sz="3211">
                <a:solidFill>
                  <a:srgbClr val="FFFFFF"/>
                </a:solidFill>
                <a:latin typeface="Montserrat Bold"/>
                <a:ea typeface="Montserrat Bold"/>
                <a:cs typeface="Montserrat Bold"/>
                <a:sym typeface="Montserrat Bold"/>
              </a:rPr>
              <a:t>SARAN</a:t>
            </a:r>
          </a:p>
        </p:txBody>
      </p:sp>
      <p:sp>
        <p:nvSpPr>
          <p:cNvPr name="TextBox 15" id="15"/>
          <p:cNvSpPr txBox="true"/>
          <p:nvPr/>
        </p:nvSpPr>
        <p:spPr>
          <a:xfrm rot="0">
            <a:off x="2011789" y="7983794"/>
            <a:ext cx="15105190" cy="2026183"/>
          </a:xfrm>
          <a:prstGeom prst="rect">
            <a:avLst/>
          </a:prstGeom>
        </p:spPr>
        <p:txBody>
          <a:bodyPr anchor="t" rtlCol="false" tIns="0" lIns="0" bIns="0" rIns="0">
            <a:spAutoFit/>
          </a:bodyPr>
          <a:lstStyle/>
          <a:p>
            <a:pPr algn="just" marL="0" indent="0" lvl="0">
              <a:lnSpc>
                <a:spcPts val="4115"/>
              </a:lnSpc>
              <a:spcBef>
                <a:spcPct val="0"/>
              </a:spcBef>
            </a:pPr>
            <a:r>
              <a:rPr lang="en-US" sz="2600">
                <a:solidFill>
                  <a:srgbClr val="FFFFFF"/>
                </a:solidFill>
                <a:latin typeface="Montserrat Light"/>
                <a:ea typeface="Montserrat Light"/>
                <a:cs typeface="Montserrat Light"/>
                <a:sym typeface="Montserrat Light"/>
              </a:rPr>
              <a:t>Saran kami, untuk memperdalam pemahaman tentang struktur data dan algoritma, perlu dilakukan lebih banyak praktik langsung, memahami karakteristik masing-masing metode, dan memilih algoritma sesuai dengan kebutuhan permasalahan yang dihadapi.</a:t>
            </a:r>
          </a:p>
          <a:p>
            <a:pPr algn="just" marL="0" indent="0" lvl="0">
              <a:lnSpc>
                <a:spcPts val="4115"/>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5469527">
            <a:off x="13777439" y="3645056"/>
            <a:ext cx="10151296" cy="5020035"/>
          </a:xfrm>
          <a:custGeom>
            <a:avLst/>
            <a:gdLst/>
            <a:ahLst/>
            <a:cxnLst/>
            <a:rect r="r" b="b" t="t" l="l"/>
            <a:pathLst>
              <a:path h="5020035" w="10151296">
                <a:moveTo>
                  <a:pt x="0" y="0"/>
                </a:moveTo>
                <a:lnTo>
                  <a:pt x="10151296" y="0"/>
                </a:lnTo>
                <a:lnTo>
                  <a:pt x="10151296" y="5020035"/>
                </a:lnTo>
                <a:lnTo>
                  <a:pt x="0" y="5020035"/>
                </a:lnTo>
                <a:lnTo>
                  <a:pt x="0" y="0"/>
                </a:lnTo>
                <a:close/>
              </a:path>
            </a:pathLst>
          </a:custGeom>
          <a:blipFill>
            <a:blip r:embed="rId2">
              <a:extLst>
                <a:ext uri="{96DAC541-7B7A-43D3-8B79-37D633B846F1}">
                  <asvg:svgBlip xmlns:asvg="http://schemas.microsoft.com/office/drawing/2016/SVG/main" r:embed="rId3"/>
                </a:ext>
              </a:extLst>
            </a:blip>
            <a:stretch>
              <a:fillRect l="0" t="0" r="-134" b="-129447"/>
            </a:stretch>
          </a:blipFill>
        </p:spPr>
      </p:sp>
      <p:sp>
        <p:nvSpPr>
          <p:cNvPr name="Freeform 3" id="3"/>
          <p:cNvSpPr/>
          <p:nvPr/>
        </p:nvSpPr>
        <p:spPr>
          <a:xfrm flipH="false" flipV="false" rot="-5437769">
            <a:off x="-5508075" y="4288992"/>
            <a:ext cx="10908441" cy="5394460"/>
          </a:xfrm>
          <a:custGeom>
            <a:avLst/>
            <a:gdLst/>
            <a:ahLst/>
            <a:cxnLst/>
            <a:rect r="r" b="b" t="t" l="l"/>
            <a:pathLst>
              <a:path h="5394460" w="10908441">
                <a:moveTo>
                  <a:pt x="0" y="0"/>
                </a:moveTo>
                <a:lnTo>
                  <a:pt x="10908441" y="0"/>
                </a:lnTo>
                <a:lnTo>
                  <a:pt x="10908441" y="5394459"/>
                </a:lnTo>
                <a:lnTo>
                  <a:pt x="0" y="5394459"/>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p:spPr>
      </p:sp>
      <p:sp>
        <p:nvSpPr>
          <p:cNvPr name="Freeform 4" id="4"/>
          <p:cNvSpPr/>
          <p:nvPr/>
        </p:nvSpPr>
        <p:spPr>
          <a:xfrm flipH="false" flipV="false" rot="0">
            <a:off x="15824471" y="-2981378"/>
            <a:ext cx="6409034" cy="6409034"/>
          </a:xfrm>
          <a:custGeom>
            <a:avLst/>
            <a:gdLst/>
            <a:ahLst/>
            <a:cxnLst/>
            <a:rect r="r" b="b" t="t" l="l"/>
            <a:pathLst>
              <a:path h="6409034" w="6409034">
                <a:moveTo>
                  <a:pt x="0" y="0"/>
                </a:moveTo>
                <a:lnTo>
                  <a:pt x="6409035" y="0"/>
                </a:lnTo>
                <a:lnTo>
                  <a:pt x="6409035" y="6409035"/>
                </a:lnTo>
                <a:lnTo>
                  <a:pt x="0" y="6409035"/>
                </a:lnTo>
                <a:lnTo>
                  <a:pt x="0" y="0"/>
                </a:lnTo>
                <a:close/>
              </a:path>
            </a:pathLst>
          </a:custGeom>
          <a:blipFill>
            <a:blip r:embed="rId6"/>
            <a:stretch>
              <a:fillRect l="0" t="0" r="0" b="0"/>
            </a:stretch>
          </a:blipFill>
        </p:spPr>
      </p:sp>
      <p:sp>
        <p:nvSpPr>
          <p:cNvPr name="Freeform 5" id="5"/>
          <p:cNvSpPr/>
          <p:nvPr/>
        </p:nvSpPr>
        <p:spPr>
          <a:xfrm flipH="false" flipV="false" rot="7676076">
            <a:off x="-5266249" y="-3327390"/>
            <a:ext cx="8829691" cy="9934955"/>
          </a:xfrm>
          <a:custGeom>
            <a:avLst/>
            <a:gdLst/>
            <a:ahLst/>
            <a:cxnLst/>
            <a:rect r="r" b="b" t="t" l="l"/>
            <a:pathLst>
              <a:path h="9934955" w="8829691">
                <a:moveTo>
                  <a:pt x="0" y="0"/>
                </a:moveTo>
                <a:lnTo>
                  <a:pt x="8829692" y="0"/>
                </a:lnTo>
                <a:lnTo>
                  <a:pt x="8829692" y="9934955"/>
                </a:lnTo>
                <a:lnTo>
                  <a:pt x="0" y="9934955"/>
                </a:lnTo>
                <a:lnTo>
                  <a:pt x="0" y="0"/>
                </a:lnTo>
                <a:close/>
              </a:path>
            </a:pathLst>
          </a:custGeom>
          <a:blipFill>
            <a:blip r:embed="rId7"/>
            <a:stretch>
              <a:fillRect l="0" t="0" r="0" b="0"/>
            </a:stretch>
          </a:blipFill>
        </p:spPr>
      </p:sp>
      <p:sp>
        <p:nvSpPr>
          <p:cNvPr name="Freeform 6" id="6"/>
          <p:cNvSpPr/>
          <p:nvPr/>
        </p:nvSpPr>
        <p:spPr>
          <a:xfrm flipH="false" flipV="false" rot="0">
            <a:off x="9144000" y="-2981378"/>
            <a:ext cx="10979074" cy="6409034"/>
          </a:xfrm>
          <a:custGeom>
            <a:avLst/>
            <a:gdLst/>
            <a:ahLst/>
            <a:cxnLst/>
            <a:rect r="r" b="b" t="t" l="l"/>
            <a:pathLst>
              <a:path h="6409034" w="10979074">
                <a:moveTo>
                  <a:pt x="0" y="0"/>
                </a:moveTo>
                <a:lnTo>
                  <a:pt x="10979074" y="0"/>
                </a:lnTo>
                <a:lnTo>
                  <a:pt x="10979074" y="6409035"/>
                </a:lnTo>
                <a:lnTo>
                  <a:pt x="0" y="6409035"/>
                </a:lnTo>
                <a:lnTo>
                  <a:pt x="0" y="0"/>
                </a:lnTo>
                <a:close/>
              </a:path>
            </a:pathLst>
          </a:custGeom>
          <a:blipFill>
            <a:blip r:embed="rId8">
              <a:alphaModFix amt="70000"/>
            </a:blip>
            <a:stretch>
              <a:fillRect l="0" t="0" r="0" b="0"/>
            </a:stretch>
          </a:blipFill>
        </p:spPr>
      </p:sp>
      <p:sp>
        <p:nvSpPr>
          <p:cNvPr name="AutoShape 7" id="7"/>
          <p:cNvSpPr/>
          <p:nvPr/>
        </p:nvSpPr>
        <p:spPr>
          <a:xfrm>
            <a:off x="5347371" y="6164599"/>
            <a:ext cx="2453446" cy="0"/>
          </a:xfrm>
          <a:prstGeom prst="line">
            <a:avLst/>
          </a:prstGeom>
          <a:ln cap="flat" w="19050">
            <a:solidFill>
              <a:srgbClr val="EA9267"/>
            </a:solidFill>
            <a:prstDash val="solid"/>
            <a:headEnd type="none" len="sm" w="sm"/>
            <a:tailEnd type="none" len="sm" w="sm"/>
          </a:ln>
        </p:spPr>
      </p:sp>
      <p:sp>
        <p:nvSpPr>
          <p:cNvPr name="AutoShape 8" id="8"/>
          <p:cNvSpPr/>
          <p:nvPr/>
        </p:nvSpPr>
        <p:spPr>
          <a:xfrm>
            <a:off x="10509225" y="3940339"/>
            <a:ext cx="2453446" cy="0"/>
          </a:xfrm>
          <a:prstGeom prst="line">
            <a:avLst/>
          </a:prstGeom>
          <a:ln cap="flat" w="19050">
            <a:solidFill>
              <a:srgbClr val="EA9267"/>
            </a:solidFill>
            <a:prstDash val="solid"/>
            <a:headEnd type="none" len="sm" w="sm"/>
            <a:tailEnd type="none" len="sm" w="sm"/>
          </a:ln>
        </p:spPr>
      </p:sp>
      <p:sp>
        <p:nvSpPr>
          <p:cNvPr name="Freeform 9" id="9"/>
          <p:cNvSpPr/>
          <p:nvPr/>
        </p:nvSpPr>
        <p:spPr>
          <a:xfrm flipH="false" flipV="false" rot="0">
            <a:off x="12415579" y="5693251"/>
            <a:ext cx="5002796" cy="4114800"/>
          </a:xfrm>
          <a:custGeom>
            <a:avLst/>
            <a:gdLst/>
            <a:ahLst/>
            <a:cxnLst/>
            <a:rect r="r" b="b" t="t" l="l"/>
            <a:pathLst>
              <a:path h="4114800" w="5002796">
                <a:moveTo>
                  <a:pt x="0" y="0"/>
                </a:moveTo>
                <a:lnTo>
                  <a:pt x="5002796" y="0"/>
                </a:lnTo>
                <a:lnTo>
                  <a:pt x="500279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028700" y="5693251"/>
            <a:ext cx="3821620" cy="4114800"/>
          </a:xfrm>
          <a:custGeom>
            <a:avLst/>
            <a:gdLst/>
            <a:ahLst/>
            <a:cxnLst/>
            <a:rect r="r" b="b" t="t" l="l"/>
            <a:pathLst>
              <a:path h="4114800" w="3821620">
                <a:moveTo>
                  <a:pt x="0" y="0"/>
                </a:moveTo>
                <a:lnTo>
                  <a:pt x="3821620" y="0"/>
                </a:lnTo>
                <a:lnTo>
                  <a:pt x="382162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4471349" y="4405397"/>
            <a:ext cx="9345302" cy="1428581"/>
          </a:xfrm>
          <a:prstGeom prst="rect">
            <a:avLst/>
          </a:prstGeom>
        </p:spPr>
        <p:txBody>
          <a:bodyPr anchor="t" rtlCol="false" tIns="0" lIns="0" bIns="0" rIns="0">
            <a:spAutoFit/>
          </a:bodyPr>
          <a:lstStyle/>
          <a:p>
            <a:pPr algn="ctr">
              <a:lnSpc>
                <a:spcPts val="11402"/>
              </a:lnSpc>
            </a:pPr>
            <a:r>
              <a:rPr lang="en-US" b="true" sz="9122" spc="355">
                <a:solidFill>
                  <a:srgbClr val="EA9267"/>
                </a:solidFill>
                <a:latin typeface="Montserrat Bold"/>
                <a:ea typeface="Montserrat Bold"/>
                <a:cs typeface="Montserrat Bold"/>
                <a:sym typeface="Montserrat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4862015">
            <a:off x="10157954" y="2652590"/>
            <a:ext cx="13034898" cy="6446038"/>
          </a:xfrm>
          <a:custGeom>
            <a:avLst/>
            <a:gdLst/>
            <a:ahLst/>
            <a:cxnLst/>
            <a:rect r="r" b="b" t="t" l="l"/>
            <a:pathLst>
              <a:path h="6446038" w="13034898">
                <a:moveTo>
                  <a:pt x="0" y="0"/>
                </a:moveTo>
                <a:lnTo>
                  <a:pt x="13034898" y="0"/>
                </a:lnTo>
                <a:lnTo>
                  <a:pt x="13034898" y="6446038"/>
                </a:lnTo>
                <a:lnTo>
                  <a:pt x="0" y="6446038"/>
                </a:lnTo>
                <a:lnTo>
                  <a:pt x="0" y="0"/>
                </a:lnTo>
                <a:close/>
              </a:path>
            </a:pathLst>
          </a:custGeom>
          <a:blipFill>
            <a:blip r:embed="rId2">
              <a:extLst>
                <a:ext uri="{96DAC541-7B7A-43D3-8B79-37D633B846F1}">
                  <asvg:svgBlip xmlns:asvg="http://schemas.microsoft.com/office/drawing/2016/SVG/main" r:embed="rId3"/>
                </a:ext>
              </a:extLst>
            </a:blip>
            <a:stretch>
              <a:fillRect l="0" t="0" r="-134" b="-129447"/>
            </a:stretch>
          </a:blipFill>
        </p:spPr>
      </p:sp>
      <p:sp>
        <p:nvSpPr>
          <p:cNvPr name="Freeform 3" id="3"/>
          <p:cNvSpPr/>
          <p:nvPr/>
        </p:nvSpPr>
        <p:spPr>
          <a:xfrm flipH="false" flipV="false" rot="-6492416">
            <a:off x="-4102332" y="4826625"/>
            <a:ext cx="13034898" cy="6446038"/>
          </a:xfrm>
          <a:custGeom>
            <a:avLst/>
            <a:gdLst/>
            <a:ahLst/>
            <a:cxnLst/>
            <a:rect r="r" b="b" t="t" l="l"/>
            <a:pathLst>
              <a:path h="6446038" w="13034898">
                <a:moveTo>
                  <a:pt x="0" y="0"/>
                </a:moveTo>
                <a:lnTo>
                  <a:pt x="13034898" y="0"/>
                </a:lnTo>
                <a:lnTo>
                  <a:pt x="13034898" y="6446039"/>
                </a:lnTo>
                <a:lnTo>
                  <a:pt x="0" y="6446039"/>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p:spPr>
      </p:sp>
      <p:sp>
        <p:nvSpPr>
          <p:cNvPr name="Freeform 4" id="4"/>
          <p:cNvSpPr/>
          <p:nvPr/>
        </p:nvSpPr>
        <p:spPr>
          <a:xfrm flipH="false" flipV="false" rot="0">
            <a:off x="13411200" y="-235399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6621428">
            <a:off x="-5698100" y="-3688390"/>
            <a:ext cx="10550923" cy="11871643"/>
          </a:xfrm>
          <a:custGeom>
            <a:avLst/>
            <a:gdLst/>
            <a:ahLst/>
            <a:cxnLst/>
            <a:rect r="r" b="b" t="t" l="l"/>
            <a:pathLst>
              <a:path h="11871643" w="10550923">
                <a:moveTo>
                  <a:pt x="0" y="0"/>
                </a:moveTo>
                <a:lnTo>
                  <a:pt x="10550923" y="0"/>
                </a:lnTo>
                <a:lnTo>
                  <a:pt x="10550923" y="11871643"/>
                </a:lnTo>
                <a:lnTo>
                  <a:pt x="0" y="11871643"/>
                </a:lnTo>
                <a:lnTo>
                  <a:pt x="0" y="0"/>
                </a:lnTo>
                <a:close/>
              </a:path>
            </a:pathLst>
          </a:custGeom>
          <a:blipFill>
            <a:blip r:embed="rId7"/>
            <a:stretch>
              <a:fillRect l="0" t="0" r="0" b="0"/>
            </a:stretch>
          </a:blipFill>
        </p:spPr>
      </p:sp>
      <p:sp>
        <p:nvSpPr>
          <p:cNvPr name="Freeform 6" id="6"/>
          <p:cNvSpPr/>
          <p:nvPr/>
        </p:nvSpPr>
        <p:spPr>
          <a:xfrm flipH="false" flipV="false" rot="0">
            <a:off x="5850664" y="-2792995"/>
            <a:ext cx="14097816" cy="8229600"/>
          </a:xfrm>
          <a:custGeom>
            <a:avLst/>
            <a:gdLst/>
            <a:ahLst/>
            <a:cxnLst/>
            <a:rect r="r" b="b" t="t" l="l"/>
            <a:pathLst>
              <a:path h="8229600" w="14097816">
                <a:moveTo>
                  <a:pt x="0" y="0"/>
                </a:moveTo>
                <a:lnTo>
                  <a:pt x="14097815" y="0"/>
                </a:lnTo>
                <a:lnTo>
                  <a:pt x="14097815" y="8229600"/>
                </a:lnTo>
                <a:lnTo>
                  <a:pt x="0" y="8229600"/>
                </a:lnTo>
                <a:lnTo>
                  <a:pt x="0" y="0"/>
                </a:lnTo>
                <a:close/>
              </a:path>
            </a:pathLst>
          </a:custGeom>
          <a:blipFill>
            <a:blip r:embed="rId8">
              <a:alphaModFix amt="70000"/>
            </a:blip>
            <a:stretch>
              <a:fillRect l="0" t="0" r="0" b="0"/>
            </a:stretch>
          </a:blipFill>
        </p:spPr>
      </p:sp>
      <p:sp>
        <p:nvSpPr>
          <p:cNvPr name="AutoShape 7" id="7"/>
          <p:cNvSpPr/>
          <p:nvPr/>
        </p:nvSpPr>
        <p:spPr>
          <a:xfrm>
            <a:off x="5316316" y="7224364"/>
            <a:ext cx="7526432" cy="0"/>
          </a:xfrm>
          <a:prstGeom prst="line">
            <a:avLst/>
          </a:prstGeom>
          <a:ln cap="flat" w="19050">
            <a:solidFill>
              <a:srgbClr val="9570FF"/>
            </a:solidFill>
            <a:prstDash val="solid"/>
            <a:headEnd type="none" len="sm" w="sm"/>
            <a:tailEnd type="none" len="sm" w="sm"/>
          </a:ln>
        </p:spPr>
      </p:sp>
      <p:sp>
        <p:nvSpPr>
          <p:cNvPr name="AutoShape 8" id="8"/>
          <p:cNvSpPr/>
          <p:nvPr/>
        </p:nvSpPr>
        <p:spPr>
          <a:xfrm>
            <a:off x="5380784" y="3303147"/>
            <a:ext cx="7526432" cy="0"/>
          </a:xfrm>
          <a:prstGeom prst="line">
            <a:avLst/>
          </a:prstGeom>
          <a:ln cap="flat" w="19050">
            <a:solidFill>
              <a:srgbClr val="9570FF"/>
            </a:solidFill>
            <a:prstDash val="solid"/>
            <a:headEnd type="none" len="sm" w="sm"/>
            <a:tailEnd type="none" len="sm" w="sm"/>
          </a:ln>
        </p:spPr>
      </p:sp>
      <p:sp>
        <p:nvSpPr>
          <p:cNvPr name="Freeform 9" id="9"/>
          <p:cNvSpPr/>
          <p:nvPr/>
        </p:nvSpPr>
        <p:spPr>
          <a:xfrm flipH="false" flipV="false" rot="0">
            <a:off x="13156163" y="5839545"/>
            <a:ext cx="5131837" cy="4114800"/>
          </a:xfrm>
          <a:custGeom>
            <a:avLst/>
            <a:gdLst/>
            <a:ahLst/>
            <a:cxnLst/>
            <a:rect r="r" b="b" t="t" l="l"/>
            <a:pathLst>
              <a:path h="4114800" w="5131837">
                <a:moveTo>
                  <a:pt x="0" y="0"/>
                </a:moveTo>
                <a:lnTo>
                  <a:pt x="5131837" y="0"/>
                </a:lnTo>
                <a:lnTo>
                  <a:pt x="513183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377988" y="5875609"/>
            <a:ext cx="5002796" cy="4114800"/>
          </a:xfrm>
          <a:custGeom>
            <a:avLst/>
            <a:gdLst/>
            <a:ahLst/>
            <a:cxnLst/>
            <a:rect r="r" b="b" t="t" l="l"/>
            <a:pathLst>
              <a:path h="4114800" w="5002796">
                <a:moveTo>
                  <a:pt x="0" y="0"/>
                </a:moveTo>
                <a:lnTo>
                  <a:pt x="5002796" y="0"/>
                </a:lnTo>
                <a:lnTo>
                  <a:pt x="500279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3464100" y="1994772"/>
            <a:ext cx="11359800" cy="669925"/>
          </a:xfrm>
          <a:prstGeom prst="rect">
            <a:avLst/>
          </a:prstGeom>
        </p:spPr>
        <p:txBody>
          <a:bodyPr anchor="t" rtlCol="false" tIns="0" lIns="0" bIns="0" rIns="0">
            <a:spAutoFit/>
          </a:bodyPr>
          <a:lstStyle/>
          <a:p>
            <a:pPr algn="ctr">
              <a:lnSpc>
                <a:spcPts val="5599"/>
              </a:lnSpc>
            </a:pPr>
            <a:r>
              <a:rPr lang="en-US" b="true" sz="3999" spc="155">
                <a:solidFill>
                  <a:srgbClr val="FFFFFF"/>
                </a:solidFill>
                <a:latin typeface="Montserrat Bold"/>
                <a:ea typeface="Montserrat Bold"/>
                <a:cs typeface="Montserrat Bold"/>
                <a:sym typeface="Montserrat Bold"/>
              </a:rPr>
              <a:t>NAMA KELOMPOK</a:t>
            </a:r>
          </a:p>
        </p:txBody>
      </p:sp>
      <p:sp>
        <p:nvSpPr>
          <p:cNvPr name="TextBox 12" id="12"/>
          <p:cNvSpPr txBox="true"/>
          <p:nvPr/>
        </p:nvSpPr>
        <p:spPr>
          <a:xfrm rot="0">
            <a:off x="6271816" y="3464653"/>
            <a:ext cx="5744368" cy="563935"/>
          </a:xfrm>
          <a:prstGeom prst="rect">
            <a:avLst/>
          </a:prstGeom>
        </p:spPr>
        <p:txBody>
          <a:bodyPr anchor="t" rtlCol="false" tIns="0" lIns="0" bIns="0" rIns="0">
            <a:spAutoFit/>
          </a:bodyPr>
          <a:lstStyle/>
          <a:p>
            <a:pPr algn="ctr">
              <a:lnSpc>
                <a:spcPts val="4616"/>
              </a:lnSpc>
            </a:pPr>
            <a:r>
              <a:rPr lang="en-US" b="true" sz="3297" spc="128">
                <a:solidFill>
                  <a:srgbClr val="FFFFFF"/>
                </a:solidFill>
                <a:latin typeface="Montserrat Bold"/>
                <a:ea typeface="Montserrat Bold"/>
                <a:cs typeface="Montserrat Bold"/>
                <a:sym typeface="Montserrat Bold"/>
              </a:rPr>
              <a:t>AISYAH AZZAHRAH</a:t>
            </a:r>
          </a:p>
        </p:txBody>
      </p:sp>
      <p:sp>
        <p:nvSpPr>
          <p:cNvPr name="TextBox 13" id="13"/>
          <p:cNvSpPr txBox="true"/>
          <p:nvPr/>
        </p:nvSpPr>
        <p:spPr>
          <a:xfrm rot="0">
            <a:off x="8755637" y="4590564"/>
            <a:ext cx="7195105" cy="563935"/>
          </a:xfrm>
          <a:prstGeom prst="rect">
            <a:avLst/>
          </a:prstGeom>
        </p:spPr>
        <p:txBody>
          <a:bodyPr anchor="t" rtlCol="false" tIns="0" lIns="0" bIns="0" rIns="0">
            <a:spAutoFit/>
          </a:bodyPr>
          <a:lstStyle/>
          <a:p>
            <a:pPr algn="ctr">
              <a:lnSpc>
                <a:spcPts val="4616"/>
              </a:lnSpc>
            </a:pPr>
            <a:r>
              <a:rPr lang="en-US" b="true" sz="3297" spc="128">
                <a:solidFill>
                  <a:srgbClr val="FFFFFF"/>
                </a:solidFill>
                <a:latin typeface="Montserrat Bold"/>
                <a:ea typeface="Montserrat Bold"/>
                <a:cs typeface="Montserrat Bold"/>
                <a:sym typeface="Montserrat Bold"/>
              </a:rPr>
              <a:t>LOVIEN NAJLA D.</a:t>
            </a:r>
          </a:p>
        </p:txBody>
      </p:sp>
      <p:sp>
        <p:nvSpPr>
          <p:cNvPr name="TextBox 14" id="14"/>
          <p:cNvSpPr txBox="true"/>
          <p:nvPr/>
        </p:nvSpPr>
        <p:spPr>
          <a:xfrm rot="0">
            <a:off x="3841671" y="4590564"/>
            <a:ext cx="5744368" cy="563935"/>
          </a:xfrm>
          <a:prstGeom prst="rect">
            <a:avLst/>
          </a:prstGeom>
        </p:spPr>
        <p:txBody>
          <a:bodyPr anchor="t" rtlCol="false" tIns="0" lIns="0" bIns="0" rIns="0">
            <a:spAutoFit/>
          </a:bodyPr>
          <a:lstStyle/>
          <a:p>
            <a:pPr algn="ctr">
              <a:lnSpc>
                <a:spcPts val="4616"/>
              </a:lnSpc>
            </a:pPr>
            <a:r>
              <a:rPr lang="en-US" b="true" sz="3297" spc="128">
                <a:solidFill>
                  <a:srgbClr val="FFFFFF"/>
                </a:solidFill>
                <a:latin typeface="Montserrat Bold"/>
                <a:ea typeface="Montserrat Bold"/>
                <a:cs typeface="Montserrat Bold"/>
                <a:sym typeface="Montserrat Bold"/>
              </a:rPr>
              <a:t>ALFARIAN ADISAPUTRA</a:t>
            </a:r>
          </a:p>
        </p:txBody>
      </p:sp>
      <p:sp>
        <p:nvSpPr>
          <p:cNvPr name="TextBox 15" id="15"/>
          <p:cNvSpPr txBox="true"/>
          <p:nvPr/>
        </p:nvSpPr>
        <p:spPr>
          <a:xfrm rot="0">
            <a:off x="9586039" y="5275610"/>
            <a:ext cx="5744368" cy="563935"/>
          </a:xfrm>
          <a:prstGeom prst="rect">
            <a:avLst/>
          </a:prstGeom>
        </p:spPr>
        <p:txBody>
          <a:bodyPr anchor="t" rtlCol="false" tIns="0" lIns="0" bIns="0" rIns="0">
            <a:spAutoFit/>
          </a:bodyPr>
          <a:lstStyle/>
          <a:p>
            <a:pPr algn="ctr">
              <a:lnSpc>
                <a:spcPts val="4616"/>
              </a:lnSpc>
            </a:pPr>
            <a:r>
              <a:rPr lang="en-US" b="true" sz="3297" spc="128">
                <a:solidFill>
                  <a:srgbClr val="FFFFFF"/>
                </a:solidFill>
                <a:latin typeface="Montserrat Bold"/>
                <a:ea typeface="Montserrat Bold"/>
                <a:cs typeface="Montserrat Bold"/>
                <a:sym typeface="Montserrat Bold"/>
              </a:rPr>
              <a:t>ACHMAD RIFKY A.</a:t>
            </a:r>
          </a:p>
        </p:txBody>
      </p:sp>
      <p:sp>
        <p:nvSpPr>
          <p:cNvPr name="TextBox 16" id="16"/>
          <p:cNvSpPr txBox="true"/>
          <p:nvPr/>
        </p:nvSpPr>
        <p:spPr>
          <a:xfrm rot="0">
            <a:off x="9732439" y="5989909"/>
            <a:ext cx="5744368" cy="563935"/>
          </a:xfrm>
          <a:prstGeom prst="rect">
            <a:avLst/>
          </a:prstGeom>
        </p:spPr>
        <p:txBody>
          <a:bodyPr anchor="t" rtlCol="false" tIns="0" lIns="0" bIns="0" rIns="0">
            <a:spAutoFit/>
          </a:bodyPr>
          <a:lstStyle/>
          <a:p>
            <a:pPr algn="ctr">
              <a:lnSpc>
                <a:spcPts val="4616"/>
              </a:lnSpc>
            </a:pPr>
            <a:r>
              <a:rPr lang="en-US" b="true" sz="3297" spc="128">
                <a:solidFill>
                  <a:srgbClr val="FFFFFF"/>
                </a:solidFill>
                <a:latin typeface="Montserrat Bold"/>
                <a:ea typeface="Montserrat Bold"/>
                <a:cs typeface="Montserrat Bold"/>
                <a:sym typeface="Montserrat Bold"/>
              </a:rPr>
              <a:t>HABIBY IRAWAN H.</a:t>
            </a:r>
          </a:p>
        </p:txBody>
      </p:sp>
      <p:sp>
        <p:nvSpPr>
          <p:cNvPr name="TextBox 17" id="17"/>
          <p:cNvSpPr txBox="true"/>
          <p:nvPr/>
        </p:nvSpPr>
        <p:spPr>
          <a:xfrm rot="0">
            <a:off x="3464100" y="6010417"/>
            <a:ext cx="5744368" cy="563935"/>
          </a:xfrm>
          <a:prstGeom prst="rect">
            <a:avLst/>
          </a:prstGeom>
        </p:spPr>
        <p:txBody>
          <a:bodyPr anchor="t" rtlCol="false" tIns="0" lIns="0" bIns="0" rIns="0">
            <a:spAutoFit/>
          </a:bodyPr>
          <a:lstStyle/>
          <a:p>
            <a:pPr algn="ctr">
              <a:lnSpc>
                <a:spcPts val="4616"/>
              </a:lnSpc>
            </a:pPr>
            <a:r>
              <a:rPr lang="en-US" b="true" sz="3297" spc="128">
                <a:solidFill>
                  <a:srgbClr val="FFFFFF"/>
                </a:solidFill>
                <a:latin typeface="Montserrat Bold"/>
                <a:ea typeface="Montserrat Bold"/>
                <a:cs typeface="Montserrat Bold"/>
                <a:sym typeface="Montserrat Bold"/>
              </a:rPr>
              <a:t>PANDU PRATAMA P.</a:t>
            </a:r>
          </a:p>
        </p:txBody>
      </p:sp>
      <p:sp>
        <p:nvSpPr>
          <p:cNvPr name="TextBox 18" id="18"/>
          <p:cNvSpPr txBox="true"/>
          <p:nvPr/>
        </p:nvSpPr>
        <p:spPr>
          <a:xfrm rot="0">
            <a:off x="2843530" y="5275610"/>
            <a:ext cx="5744368" cy="563935"/>
          </a:xfrm>
          <a:prstGeom prst="rect">
            <a:avLst/>
          </a:prstGeom>
        </p:spPr>
        <p:txBody>
          <a:bodyPr anchor="t" rtlCol="false" tIns="0" lIns="0" bIns="0" rIns="0">
            <a:spAutoFit/>
          </a:bodyPr>
          <a:lstStyle/>
          <a:p>
            <a:pPr algn="ctr">
              <a:lnSpc>
                <a:spcPts val="4616"/>
              </a:lnSpc>
            </a:pPr>
            <a:r>
              <a:rPr lang="en-US" b="true" sz="3297" spc="128">
                <a:solidFill>
                  <a:srgbClr val="FFFFFF"/>
                </a:solidFill>
                <a:latin typeface="Montserrat Bold"/>
                <a:ea typeface="Montserrat Bold"/>
                <a:cs typeface="Montserrat Bold"/>
                <a:sym typeface="Montserrat Bold"/>
              </a:rPr>
              <a:t>ALGEDIAN  S.W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1466913">
            <a:off x="458922" y="2966242"/>
            <a:ext cx="20477644" cy="14641516"/>
          </a:xfrm>
          <a:custGeom>
            <a:avLst/>
            <a:gdLst/>
            <a:ahLst/>
            <a:cxnLst/>
            <a:rect r="r" b="b" t="t" l="l"/>
            <a:pathLst>
              <a:path h="14641516" w="20477644">
                <a:moveTo>
                  <a:pt x="0" y="0"/>
                </a:moveTo>
                <a:lnTo>
                  <a:pt x="20477645" y="0"/>
                </a:lnTo>
                <a:lnTo>
                  <a:pt x="20477645" y="14641516"/>
                </a:lnTo>
                <a:lnTo>
                  <a:pt x="0" y="14641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492532" y="2189885"/>
            <a:ext cx="11295764" cy="9525"/>
          </a:xfrm>
          <a:prstGeom prst="line">
            <a:avLst/>
          </a:prstGeom>
          <a:ln cap="flat" w="19050">
            <a:solidFill>
              <a:srgbClr val="FFFFFF"/>
            </a:solidFill>
            <a:prstDash val="solid"/>
            <a:headEnd type="none" len="sm" w="sm"/>
            <a:tailEnd type="none" len="sm" w="sm"/>
          </a:ln>
        </p:spPr>
      </p:sp>
      <p:sp>
        <p:nvSpPr>
          <p:cNvPr name="AutoShape 4" id="4"/>
          <p:cNvSpPr/>
          <p:nvPr/>
        </p:nvSpPr>
        <p:spPr>
          <a:xfrm>
            <a:off x="1492532" y="9086836"/>
            <a:ext cx="13271734" cy="0"/>
          </a:xfrm>
          <a:prstGeom prst="line">
            <a:avLst/>
          </a:prstGeom>
          <a:ln cap="flat" w="9525">
            <a:solidFill>
              <a:srgbClr val="FFFFFF"/>
            </a:solidFill>
            <a:prstDash val="solid"/>
            <a:headEnd type="none" len="sm" w="sm"/>
            <a:tailEnd type="none" len="sm" w="sm"/>
          </a:ln>
        </p:spPr>
      </p:sp>
      <p:sp>
        <p:nvSpPr>
          <p:cNvPr name="Freeform 5" id="5"/>
          <p:cNvSpPr/>
          <p:nvPr/>
        </p:nvSpPr>
        <p:spPr>
          <a:xfrm flipH="false" flipV="false" rot="0">
            <a:off x="14131841" y="-1915390"/>
            <a:ext cx="10020822" cy="8229600"/>
          </a:xfrm>
          <a:custGeom>
            <a:avLst/>
            <a:gdLst/>
            <a:ahLst/>
            <a:cxnLst/>
            <a:rect r="r" b="b" t="t" l="l"/>
            <a:pathLst>
              <a:path h="8229600" w="10020822">
                <a:moveTo>
                  <a:pt x="0" y="0"/>
                </a:moveTo>
                <a:lnTo>
                  <a:pt x="10020822" y="0"/>
                </a:lnTo>
                <a:lnTo>
                  <a:pt x="10020822"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14764266" y="5804986"/>
            <a:ext cx="3821620" cy="4114800"/>
          </a:xfrm>
          <a:custGeom>
            <a:avLst/>
            <a:gdLst/>
            <a:ahLst/>
            <a:cxnLst/>
            <a:rect r="r" b="b" t="t" l="l"/>
            <a:pathLst>
              <a:path h="4114800" w="3821620">
                <a:moveTo>
                  <a:pt x="0" y="0"/>
                </a:moveTo>
                <a:lnTo>
                  <a:pt x="3821620" y="0"/>
                </a:lnTo>
                <a:lnTo>
                  <a:pt x="382162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71096" y="942975"/>
            <a:ext cx="15788204" cy="842584"/>
          </a:xfrm>
          <a:prstGeom prst="rect">
            <a:avLst/>
          </a:prstGeom>
        </p:spPr>
        <p:txBody>
          <a:bodyPr anchor="t" rtlCol="false" tIns="0" lIns="0" bIns="0" rIns="0">
            <a:spAutoFit/>
          </a:bodyPr>
          <a:lstStyle/>
          <a:p>
            <a:pPr algn="l">
              <a:lnSpc>
                <a:spcPts val="6983"/>
              </a:lnSpc>
            </a:pPr>
            <a:r>
              <a:rPr lang="en-US" b="true" sz="4988" spc="194">
                <a:solidFill>
                  <a:srgbClr val="EA9267"/>
                </a:solidFill>
                <a:latin typeface="Montserrat Bold"/>
                <a:ea typeface="Montserrat Bold"/>
                <a:cs typeface="Montserrat Bold"/>
                <a:sym typeface="Montserrat Bold"/>
              </a:rPr>
              <a:t> PEMBAHASAN ALGORITHM DESIGN</a:t>
            </a:r>
          </a:p>
        </p:txBody>
      </p:sp>
      <p:sp>
        <p:nvSpPr>
          <p:cNvPr name="TextBox 8" id="8"/>
          <p:cNvSpPr txBox="true"/>
          <p:nvPr/>
        </p:nvSpPr>
        <p:spPr>
          <a:xfrm rot="0">
            <a:off x="809524" y="2465724"/>
            <a:ext cx="13954742" cy="5744880"/>
          </a:xfrm>
          <a:prstGeom prst="rect">
            <a:avLst/>
          </a:prstGeom>
        </p:spPr>
        <p:txBody>
          <a:bodyPr anchor="t" rtlCol="false" tIns="0" lIns="0" bIns="0" rIns="0">
            <a:spAutoFit/>
          </a:bodyPr>
          <a:lstStyle/>
          <a:p>
            <a:pPr algn="just">
              <a:lnSpc>
                <a:spcPts val="4128"/>
              </a:lnSpc>
              <a:spcBef>
                <a:spcPct val="0"/>
              </a:spcBef>
            </a:pPr>
            <a:r>
              <a:rPr lang="en-US" sz="2948" spc="114">
                <a:solidFill>
                  <a:srgbClr val="FFFFFF"/>
                </a:solidFill>
                <a:latin typeface="Montserrat"/>
                <a:ea typeface="Montserrat"/>
                <a:cs typeface="Montserrat"/>
                <a:sym typeface="Montserrat"/>
              </a:rPr>
              <a:t>Algorithm design adalah proses merancang langkah-langkah sistematis untuk menyelesaikan masalah secara efisien dan optimal, dengan mempertimbangkan pemilihan strategi yang tepat seperti brute force, divide and conquer, greedy, dynamic programming, atau backtracking. Dalam desain algoritma, penting untuk memahami dengan jelas struktur data yang digunakan, k</a:t>
            </a:r>
            <a:r>
              <a:rPr lang="en-US" sz="2948" spc="114">
                <a:solidFill>
                  <a:srgbClr val="FFFFFF"/>
                </a:solidFill>
                <a:latin typeface="Montserrat"/>
                <a:ea typeface="Montserrat"/>
                <a:cs typeface="Montserrat"/>
                <a:sym typeface="Montserrat"/>
              </a:rPr>
              <a:t>ompleksitas waktu dan ruang, serta karakteristik masalah yang dihadapi agar solusi yang dibuat tidak hanya benar secara logika, tetapi juga efisien dalam praktik. Pendekatan ini memungkinkan pengembang untuk menciptakan algoritma yang tidak hanya menyelesaikan masalah, tetapi juga memberikan performa terbaik untuk berbagai skenario.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12544040" y="5143500"/>
            <a:ext cx="8402894" cy="8136802"/>
          </a:xfrm>
          <a:custGeom>
            <a:avLst/>
            <a:gdLst/>
            <a:ahLst/>
            <a:cxnLst/>
            <a:rect r="r" b="b" t="t" l="l"/>
            <a:pathLst>
              <a:path h="8136802" w="8402894">
                <a:moveTo>
                  <a:pt x="0" y="0"/>
                </a:moveTo>
                <a:lnTo>
                  <a:pt x="8402893" y="0"/>
                </a:lnTo>
                <a:lnTo>
                  <a:pt x="8402893" y="8136802"/>
                </a:lnTo>
                <a:lnTo>
                  <a:pt x="0" y="81368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7254801">
            <a:off x="-3765228" y="-2701660"/>
            <a:ext cx="8244687" cy="8705345"/>
          </a:xfrm>
          <a:custGeom>
            <a:avLst/>
            <a:gdLst/>
            <a:ahLst/>
            <a:cxnLst/>
            <a:rect r="r" b="b" t="t" l="l"/>
            <a:pathLst>
              <a:path h="8705345" w="8244687">
                <a:moveTo>
                  <a:pt x="0" y="0"/>
                </a:moveTo>
                <a:lnTo>
                  <a:pt x="8244688" y="0"/>
                </a:lnTo>
                <a:lnTo>
                  <a:pt x="8244688" y="8705345"/>
                </a:lnTo>
                <a:lnTo>
                  <a:pt x="0" y="8705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4" id="4"/>
          <p:cNvSpPr/>
          <p:nvPr/>
        </p:nvSpPr>
        <p:spPr>
          <a:xfrm>
            <a:off x="7917277" y="1304481"/>
            <a:ext cx="2453446" cy="0"/>
          </a:xfrm>
          <a:prstGeom prst="line">
            <a:avLst/>
          </a:prstGeom>
          <a:ln cap="flat" w="19050">
            <a:solidFill>
              <a:srgbClr val="EA9267"/>
            </a:solidFill>
            <a:prstDash val="solid"/>
            <a:headEnd type="none" len="sm" w="sm"/>
            <a:tailEnd type="none" len="sm" w="sm"/>
          </a:ln>
        </p:spPr>
      </p:sp>
      <p:sp>
        <p:nvSpPr>
          <p:cNvPr name="TextBox 5" id="5"/>
          <p:cNvSpPr txBox="true"/>
          <p:nvPr/>
        </p:nvSpPr>
        <p:spPr>
          <a:xfrm rot="0">
            <a:off x="2972025" y="446314"/>
            <a:ext cx="12343950" cy="677192"/>
          </a:xfrm>
          <a:prstGeom prst="rect">
            <a:avLst/>
          </a:prstGeom>
        </p:spPr>
        <p:txBody>
          <a:bodyPr anchor="t" rtlCol="false" tIns="0" lIns="0" bIns="0" rIns="0">
            <a:spAutoFit/>
          </a:bodyPr>
          <a:lstStyle/>
          <a:p>
            <a:pPr algn="ctr">
              <a:lnSpc>
                <a:spcPts val="5444"/>
              </a:lnSpc>
            </a:pPr>
            <a:r>
              <a:rPr lang="en-US" b="true" sz="4355" spc="169">
                <a:solidFill>
                  <a:srgbClr val="EA9267"/>
                </a:solidFill>
                <a:latin typeface="Montserrat Bold"/>
                <a:ea typeface="Montserrat Bold"/>
                <a:cs typeface="Montserrat Bold"/>
                <a:sym typeface="Montserrat Bold"/>
              </a:rPr>
              <a:t>QUICK SORT</a:t>
            </a:r>
          </a:p>
        </p:txBody>
      </p:sp>
      <p:sp>
        <p:nvSpPr>
          <p:cNvPr name="Freeform 6" id="6"/>
          <p:cNvSpPr/>
          <p:nvPr/>
        </p:nvSpPr>
        <p:spPr>
          <a:xfrm flipH="false" flipV="false" rot="-6542036">
            <a:off x="10620429" y="-5270079"/>
            <a:ext cx="17568642" cy="13052037"/>
          </a:xfrm>
          <a:custGeom>
            <a:avLst/>
            <a:gdLst/>
            <a:ahLst/>
            <a:cxnLst/>
            <a:rect r="r" b="b" t="t" l="l"/>
            <a:pathLst>
              <a:path h="13052037" w="17568642">
                <a:moveTo>
                  <a:pt x="0" y="0"/>
                </a:moveTo>
                <a:lnTo>
                  <a:pt x="17568642" y="0"/>
                </a:lnTo>
                <a:lnTo>
                  <a:pt x="17568642" y="13052037"/>
                </a:lnTo>
                <a:lnTo>
                  <a:pt x="0" y="13052037"/>
                </a:lnTo>
                <a:lnTo>
                  <a:pt x="0" y="0"/>
                </a:lnTo>
                <a:close/>
              </a:path>
            </a:pathLst>
          </a:custGeom>
          <a:blipFill>
            <a:blip r:embed="rId6"/>
            <a:stretch>
              <a:fillRect l="0" t="0" r="0" b="0"/>
            </a:stretch>
          </a:blipFill>
        </p:spPr>
      </p:sp>
      <p:sp>
        <p:nvSpPr>
          <p:cNvPr name="AutoShape 7" id="7"/>
          <p:cNvSpPr/>
          <p:nvPr/>
        </p:nvSpPr>
        <p:spPr>
          <a:xfrm flipV="true">
            <a:off x="552828" y="5854044"/>
            <a:ext cx="17341639" cy="0"/>
          </a:xfrm>
          <a:prstGeom prst="line">
            <a:avLst/>
          </a:prstGeom>
          <a:ln cap="flat" w="9525">
            <a:solidFill>
              <a:srgbClr val="FFFFFF"/>
            </a:solidFill>
            <a:prstDash val="solid"/>
            <a:headEnd type="none" len="sm" w="sm"/>
            <a:tailEnd type="none" len="sm" w="sm"/>
          </a:ln>
        </p:spPr>
      </p:sp>
      <p:sp>
        <p:nvSpPr>
          <p:cNvPr name="AutoShape 8" id="8"/>
          <p:cNvSpPr/>
          <p:nvPr/>
        </p:nvSpPr>
        <p:spPr>
          <a:xfrm flipV="true">
            <a:off x="13043241" y="552948"/>
            <a:ext cx="942068" cy="0"/>
          </a:xfrm>
          <a:prstGeom prst="line">
            <a:avLst/>
          </a:prstGeom>
          <a:ln cap="flat" w="9525">
            <a:solidFill>
              <a:srgbClr val="FFFFFF"/>
            </a:solidFill>
            <a:prstDash val="solid"/>
            <a:headEnd type="none" len="sm" w="sm"/>
            <a:tailEnd type="none" len="sm" w="sm"/>
          </a:ln>
        </p:spPr>
      </p:sp>
      <p:sp>
        <p:nvSpPr>
          <p:cNvPr name="AutoShape 9" id="9"/>
          <p:cNvSpPr/>
          <p:nvPr/>
        </p:nvSpPr>
        <p:spPr>
          <a:xfrm flipV="true">
            <a:off x="4629873" y="557711"/>
            <a:ext cx="942068" cy="0"/>
          </a:xfrm>
          <a:prstGeom prst="line">
            <a:avLst/>
          </a:prstGeom>
          <a:ln cap="flat" w="9525">
            <a:solidFill>
              <a:srgbClr val="FFFFFF"/>
            </a:solidFill>
            <a:prstDash val="solid"/>
            <a:headEnd type="none" len="sm" w="sm"/>
            <a:tailEnd type="none" len="sm" w="sm"/>
          </a:ln>
        </p:spPr>
      </p:sp>
      <p:sp>
        <p:nvSpPr>
          <p:cNvPr name="Freeform 10" id="10"/>
          <p:cNvSpPr/>
          <p:nvPr/>
        </p:nvSpPr>
        <p:spPr>
          <a:xfrm flipH="false" flipV="false" rot="0">
            <a:off x="10246383" y="6213496"/>
            <a:ext cx="7266581" cy="3044804"/>
          </a:xfrm>
          <a:custGeom>
            <a:avLst/>
            <a:gdLst/>
            <a:ahLst/>
            <a:cxnLst/>
            <a:rect r="r" b="b" t="t" l="l"/>
            <a:pathLst>
              <a:path h="3044804" w="7266581">
                <a:moveTo>
                  <a:pt x="0" y="0"/>
                </a:moveTo>
                <a:lnTo>
                  <a:pt x="7266581" y="0"/>
                </a:lnTo>
                <a:lnTo>
                  <a:pt x="7266581" y="3044804"/>
                </a:lnTo>
                <a:lnTo>
                  <a:pt x="0" y="3044804"/>
                </a:lnTo>
                <a:lnTo>
                  <a:pt x="0" y="0"/>
                </a:lnTo>
                <a:close/>
              </a:path>
            </a:pathLst>
          </a:custGeom>
          <a:blipFill>
            <a:blip r:embed="rId7"/>
            <a:stretch>
              <a:fillRect l="0" t="0" r="-33077" b="-37886"/>
            </a:stretch>
          </a:blipFill>
        </p:spPr>
      </p:sp>
      <p:sp>
        <p:nvSpPr>
          <p:cNvPr name="Freeform 11" id="11"/>
          <p:cNvSpPr/>
          <p:nvPr/>
        </p:nvSpPr>
        <p:spPr>
          <a:xfrm flipH="false" flipV="false" rot="0">
            <a:off x="931231" y="1766235"/>
            <a:ext cx="6440321" cy="3873045"/>
          </a:xfrm>
          <a:custGeom>
            <a:avLst/>
            <a:gdLst/>
            <a:ahLst/>
            <a:cxnLst/>
            <a:rect r="r" b="b" t="t" l="l"/>
            <a:pathLst>
              <a:path h="3873045" w="6440321">
                <a:moveTo>
                  <a:pt x="0" y="0"/>
                </a:moveTo>
                <a:lnTo>
                  <a:pt x="6440321" y="0"/>
                </a:lnTo>
                <a:lnTo>
                  <a:pt x="6440321" y="3873046"/>
                </a:lnTo>
                <a:lnTo>
                  <a:pt x="0" y="3873046"/>
                </a:lnTo>
                <a:lnTo>
                  <a:pt x="0" y="0"/>
                </a:lnTo>
                <a:close/>
              </a:path>
            </a:pathLst>
          </a:custGeom>
          <a:blipFill>
            <a:blip r:embed="rId8"/>
            <a:stretch>
              <a:fillRect l="0" t="0" r="0" b="0"/>
            </a:stretch>
          </a:blipFill>
        </p:spPr>
      </p:sp>
      <p:sp>
        <p:nvSpPr>
          <p:cNvPr name="TextBox 12" id="12"/>
          <p:cNvSpPr txBox="true"/>
          <p:nvPr/>
        </p:nvSpPr>
        <p:spPr>
          <a:xfrm rot="0">
            <a:off x="7458334" y="1661460"/>
            <a:ext cx="10436133" cy="4030389"/>
          </a:xfrm>
          <a:prstGeom prst="rect">
            <a:avLst/>
          </a:prstGeom>
        </p:spPr>
        <p:txBody>
          <a:bodyPr anchor="t" rtlCol="false" tIns="0" lIns="0" bIns="0" rIns="0">
            <a:spAutoFit/>
          </a:bodyPr>
          <a:lstStyle/>
          <a:p>
            <a:pPr algn="just" marL="0" indent="0" lvl="0">
              <a:lnSpc>
                <a:spcPts val="4607"/>
              </a:lnSpc>
              <a:spcBef>
                <a:spcPct val="0"/>
              </a:spcBef>
            </a:pPr>
            <a:r>
              <a:rPr lang="en-US" sz="2910">
                <a:solidFill>
                  <a:srgbClr val="FFFFFF"/>
                </a:solidFill>
                <a:latin typeface="Montserrat Light"/>
                <a:ea typeface="Montserrat Light"/>
                <a:cs typeface="Montserrat Light"/>
                <a:sym typeface="Montserrat Light"/>
              </a:rPr>
              <a:t>Pada gambar pertama, ditampilkan data awal sebelum dilakukan proses pengurutan, yaitu array berisi angka {24, 8, 42, 75, 29, 77, 38, 57}. Proses pengurutan menggunakan algoritma Dual Pivot Quick Sort, di mana dua elemen pivot dipilih untuk mempercepat pembagian data. Setelah proses sorting selesai, berdasarkan kedua pivot tersebut.</a:t>
            </a:r>
          </a:p>
        </p:txBody>
      </p:sp>
      <p:sp>
        <p:nvSpPr>
          <p:cNvPr name="TextBox 13" id="13"/>
          <p:cNvSpPr txBox="true"/>
          <p:nvPr/>
        </p:nvSpPr>
        <p:spPr>
          <a:xfrm rot="0">
            <a:off x="357116" y="6093218"/>
            <a:ext cx="9487583" cy="2585930"/>
          </a:xfrm>
          <a:prstGeom prst="rect">
            <a:avLst/>
          </a:prstGeom>
        </p:spPr>
        <p:txBody>
          <a:bodyPr anchor="t" rtlCol="false" tIns="0" lIns="0" bIns="0" rIns="0">
            <a:spAutoFit/>
          </a:bodyPr>
          <a:lstStyle/>
          <a:p>
            <a:pPr algn="just" marL="0" indent="0" lvl="0">
              <a:lnSpc>
                <a:spcPts val="4188"/>
              </a:lnSpc>
              <a:spcBef>
                <a:spcPct val="0"/>
              </a:spcBef>
            </a:pPr>
            <a:r>
              <a:rPr lang="en-US" sz="2645">
                <a:solidFill>
                  <a:srgbClr val="FFFFFF"/>
                </a:solidFill>
                <a:latin typeface="Montserrat Light"/>
                <a:ea typeface="Montserrat Light"/>
                <a:cs typeface="Montserrat Light"/>
                <a:sym typeface="Montserrat Light"/>
              </a:rPr>
              <a:t>seperti terlihat pada gambar kedua, data telah tersusun secara berurutan menjadi 8 24 29 38 42 57 75 77. Teknik ini meningkatkan efisiensi dibandingkan metode Quick Sort biasa, karena membagi array menjadi tiga bagian berdasarkan kedua pivot tersebut.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12544040" y="5143500"/>
            <a:ext cx="8402894" cy="8136802"/>
          </a:xfrm>
          <a:custGeom>
            <a:avLst/>
            <a:gdLst/>
            <a:ahLst/>
            <a:cxnLst/>
            <a:rect r="r" b="b" t="t" l="l"/>
            <a:pathLst>
              <a:path h="8136802" w="8402894">
                <a:moveTo>
                  <a:pt x="0" y="0"/>
                </a:moveTo>
                <a:lnTo>
                  <a:pt x="8402893" y="0"/>
                </a:lnTo>
                <a:lnTo>
                  <a:pt x="8402893" y="8136802"/>
                </a:lnTo>
                <a:lnTo>
                  <a:pt x="0" y="81368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7254801">
            <a:off x="-3765228" y="-2701660"/>
            <a:ext cx="8244687" cy="8705345"/>
          </a:xfrm>
          <a:custGeom>
            <a:avLst/>
            <a:gdLst/>
            <a:ahLst/>
            <a:cxnLst/>
            <a:rect r="r" b="b" t="t" l="l"/>
            <a:pathLst>
              <a:path h="8705345" w="8244687">
                <a:moveTo>
                  <a:pt x="0" y="0"/>
                </a:moveTo>
                <a:lnTo>
                  <a:pt x="8244688" y="0"/>
                </a:lnTo>
                <a:lnTo>
                  <a:pt x="8244688" y="8705345"/>
                </a:lnTo>
                <a:lnTo>
                  <a:pt x="0" y="8705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4" id="4"/>
          <p:cNvSpPr/>
          <p:nvPr/>
        </p:nvSpPr>
        <p:spPr>
          <a:xfrm>
            <a:off x="7917277" y="1304481"/>
            <a:ext cx="2453446" cy="0"/>
          </a:xfrm>
          <a:prstGeom prst="line">
            <a:avLst/>
          </a:prstGeom>
          <a:ln cap="flat" w="19050">
            <a:solidFill>
              <a:srgbClr val="EA9267"/>
            </a:solidFill>
            <a:prstDash val="solid"/>
            <a:headEnd type="none" len="sm" w="sm"/>
            <a:tailEnd type="none" len="sm" w="sm"/>
          </a:ln>
        </p:spPr>
      </p:sp>
      <p:sp>
        <p:nvSpPr>
          <p:cNvPr name="TextBox 5" id="5"/>
          <p:cNvSpPr txBox="true"/>
          <p:nvPr/>
        </p:nvSpPr>
        <p:spPr>
          <a:xfrm rot="0">
            <a:off x="2972025" y="446314"/>
            <a:ext cx="12343950" cy="677192"/>
          </a:xfrm>
          <a:prstGeom prst="rect">
            <a:avLst/>
          </a:prstGeom>
        </p:spPr>
        <p:txBody>
          <a:bodyPr anchor="t" rtlCol="false" tIns="0" lIns="0" bIns="0" rIns="0">
            <a:spAutoFit/>
          </a:bodyPr>
          <a:lstStyle/>
          <a:p>
            <a:pPr algn="ctr">
              <a:lnSpc>
                <a:spcPts val="5444"/>
              </a:lnSpc>
            </a:pPr>
            <a:r>
              <a:rPr lang="en-US" b="true" sz="4355" spc="169">
                <a:solidFill>
                  <a:srgbClr val="EA9267"/>
                </a:solidFill>
                <a:latin typeface="Montserrat Bold"/>
                <a:ea typeface="Montserrat Bold"/>
                <a:cs typeface="Montserrat Bold"/>
                <a:sym typeface="Montserrat Bold"/>
              </a:rPr>
              <a:t>QUICK SORT</a:t>
            </a:r>
          </a:p>
        </p:txBody>
      </p:sp>
      <p:sp>
        <p:nvSpPr>
          <p:cNvPr name="Freeform 6" id="6"/>
          <p:cNvSpPr/>
          <p:nvPr/>
        </p:nvSpPr>
        <p:spPr>
          <a:xfrm flipH="false" flipV="false" rot="-6542036">
            <a:off x="10620429" y="-5270079"/>
            <a:ext cx="17568642" cy="13052037"/>
          </a:xfrm>
          <a:custGeom>
            <a:avLst/>
            <a:gdLst/>
            <a:ahLst/>
            <a:cxnLst/>
            <a:rect r="r" b="b" t="t" l="l"/>
            <a:pathLst>
              <a:path h="13052037" w="17568642">
                <a:moveTo>
                  <a:pt x="0" y="0"/>
                </a:moveTo>
                <a:lnTo>
                  <a:pt x="17568642" y="0"/>
                </a:lnTo>
                <a:lnTo>
                  <a:pt x="17568642" y="13052037"/>
                </a:lnTo>
                <a:lnTo>
                  <a:pt x="0" y="13052037"/>
                </a:lnTo>
                <a:lnTo>
                  <a:pt x="0" y="0"/>
                </a:lnTo>
                <a:close/>
              </a:path>
            </a:pathLst>
          </a:custGeom>
          <a:blipFill>
            <a:blip r:embed="rId6"/>
            <a:stretch>
              <a:fillRect l="0" t="0" r="0" b="0"/>
            </a:stretch>
          </a:blipFill>
        </p:spPr>
      </p:sp>
      <p:sp>
        <p:nvSpPr>
          <p:cNvPr name="AutoShape 7" id="7"/>
          <p:cNvSpPr/>
          <p:nvPr/>
        </p:nvSpPr>
        <p:spPr>
          <a:xfrm flipV="true">
            <a:off x="13043241" y="552948"/>
            <a:ext cx="942068" cy="0"/>
          </a:xfrm>
          <a:prstGeom prst="line">
            <a:avLst/>
          </a:prstGeom>
          <a:ln cap="flat" w="9525">
            <a:solidFill>
              <a:srgbClr val="FFFFFF"/>
            </a:solidFill>
            <a:prstDash val="solid"/>
            <a:headEnd type="none" len="sm" w="sm"/>
            <a:tailEnd type="none" len="sm" w="sm"/>
          </a:ln>
        </p:spPr>
      </p:sp>
      <p:sp>
        <p:nvSpPr>
          <p:cNvPr name="AutoShape 8" id="8"/>
          <p:cNvSpPr/>
          <p:nvPr/>
        </p:nvSpPr>
        <p:spPr>
          <a:xfrm flipV="true">
            <a:off x="4629873" y="557711"/>
            <a:ext cx="942068" cy="0"/>
          </a:xfrm>
          <a:prstGeom prst="line">
            <a:avLst/>
          </a:prstGeom>
          <a:ln cap="flat" w="9525">
            <a:solidFill>
              <a:srgbClr val="FFFFFF"/>
            </a:solidFill>
            <a:prstDash val="solid"/>
            <a:headEnd type="none" len="sm" w="sm"/>
            <a:tailEnd type="none" len="sm" w="sm"/>
          </a:ln>
        </p:spPr>
      </p:sp>
      <p:sp>
        <p:nvSpPr>
          <p:cNvPr name="Freeform 9" id="9"/>
          <p:cNvSpPr/>
          <p:nvPr/>
        </p:nvSpPr>
        <p:spPr>
          <a:xfrm flipH="false" flipV="false" rot="0">
            <a:off x="7614259" y="1535751"/>
            <a:ext cx="9532463" cy="7868678"/>
          </a:xfrm>
          <a:custGeom>
            <a:avLst/>
            <a:gdLst/>
            <a:ahLst/>
            <a:cxnLst/>
            <a:rect r="r" b="b" t="t" l="l"/>
            <a:pathLst>
              <a:path h="7868678" w="9532463">
                <a:moveTo>
                  <a:pt x="0" y="0"/>
                </a:moveTo>
                <a:lnTo>
                  <a:pt x="9532463" y="0"/>
                </a:lnTo>
                <a:lnTo>
                  <a:pt x="9532463" y="7868678"/>
                </a:lnTo>
                <a:lnTo>
                  <a:pt x="0" y="7868678"/>
                </a:lnTo>
                <a:lnTo>
                  <a:pt x="0" y="0"/>
                </a:lnTo>
                <a:close/>
              </a:path>
            </a:pathLst>
          </a:custGeom>
          <a:blipFill>
            <a:blip r:embed="rId7"/>
            <a:stretch>
              <a:fillRect l="-28112" t="0" r="-19648" b="-689"/>
            </a:stretch>
          </a:blipFill>
        </p:spPr>
      </p:sp>
      <p:sp>
        <p:nvSpPr>
          <p:cNvPr name="Freeform 10" id="10"/>
          <p:cNvSpPr/>
          <p:nvPr/>
        </p:nvSpPr>
        <p:spPr>
          <a:xfrm flipH="false" flipV="false" rot="0">
            <a:off x="2136486" y="1535751"/>
            <a:ext cx="4986775" cy="7868678"/>
          </a:xfrm>
          <a:custGeom>
            <a:avLst/>
            <a:gdLst/>
            <a:ahLst/>
            <a:cxnLst/>
            <a:rect r="r" b="b" t="t" l="l"/>
            <a:pathLst>
              <a:path h="7868678" w="4986775">
                <a:moveTo>
                  <a:pt x="0" y="0"/>
                </a:moveTo>
                <a:lnTo>
                  <a:pt x="4986775" y="0"/>
                </a:lnTo>
                <a:lnTo>
                  <a:pt x="4986775" y="7868678"/>
                </a:lnTo>
                <a:lnTo>
                  <a:pt x="0" y="7868678"/>
                </a:lnTo>
                <a:lnTo>
                  <a:pt x="0" y="0"/>
                </a:lnTo>
                <a:close/>
              </a:path>
            </a:pathLst>
          </a:custGeom>
          <a:blipFill>
            <a:blip r:embed="rId8"/>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TextBox 2" id="2"/>
          <p:cNvSpPr txBox="true"/>
          <p:nvPr/>
        </p:nvSpPr>
        <p:spPr>
          <a:xfrm rot="0">
            <a:off x="2972025" y="351508"/>
            <a:ext cx="12343950" cy="677192"/>
          </a:xfrm>
          <a:prstGeom prst="rect">
            <a:avLst/>
          </a:prstGeom>
        </p:spPr>
        <p:txBody>
          <a:bodyPr anchor="t" rtlCol="false" tIns="0" lIns="0" bIns="0" rIns="0">
            <a:spAutoFit/>
          </a:bodyPr>
          <a:lstStyle/>
          <a:p>
            <a:pPr algn="ctr">
              <a:lnSpc>
                <a:spcPts val="5444"/>
              </a:lnSpc>
            </a:pPr>
            <a:r>
              <a:rPr lang="en-US" b="true" sz="4355" spc="169">
                <a:solidFill>
                  <a:srgbClr val="EA9267"/>
                </a:solidFill>
                <a:latin typeface="Montserrat Bold"/>
                <a:ea typeface="Montserrat Bold"/>
                <a:cs typeface="Montserrat Bold"/>
                <a:sym typeface="Montserrat Bold"/>
              </a:rPr>
              <a:t>COUNTING SORT</a:t>
            </a:r>
          </a:p>
        </p:txBody>
      </p:sp>
      <p:sp>
        <p:nvSpPr>
          <p:cNvPr name="TextBox 3" id="3"/>
          <p:cNvSpPr txBox="true"/>
          <p:nvPr/>
        </p:nvSpPr>
        <p:spPr>
          <a:xfrm rot="0">
            <a:off x="1028700" y="1188462"/>
            <a:ext cx="16230600" cy="8146536"/>
          </a:xfrm>
          <a:prstGeom prst="rect">
            <a:avLst/>
          </a:prstGeom>
        </p:spPr>
        <p:txBody>
          <a:bodyPr anchor="t" rtlCol="false" tIns="0" lIns="0" bIns="0" rIns="0">
            <a:spAutoFit/>
          </a:bodyPr>
          <a:lstStyle/>
          <a:p>
            <a:pPr algn="just">
              <a:lnSpc>
                <a:spcPts val="7217"/>
              </a:lnSpc>
            </a:pPr>
            <a:r>
              <a:rPr lang="en-US" sz="4032">
                <a:solidFill>
                  <a:srgbClr val="FFFFFF"/>
                </a:solidFill>
                <a:latin typeface="Montserrat Light"/>
                <a:ea typeface="Montserrat Light"/>
                <a:cs typeface="Montserrat Light"/>
                <a:sym typeface="Montserrat Light"/>
              </a:rPr>
              <a:t>Counting Sort merupakan algoritma pengurutan yang tidak melibatkan perbandingan dalam ilmu komputer, yang beroperasi dengan menghitung jumlah elemen yang memiliki nilai tertentu dalam array, serta menyimpan frekuensi kemunculan setiap nilai. Algoritma ini mengadopsi pendekatan penghitungan kemunculan nilai. </a:t>
            </a:r>
          </a:p>
          <a:p>
            <a:pPr algn="l">
              <a:lnSpc>
                <a:spcPts val="7217"/>
              </a:lnSpc>
            </a:pPr>
            <a:r>
              <a:rPr lang="en-US" sz="4032">
                <a:solidFill>
                  <a:srgbClr val="FFFFFF"/>
                </a:solidFill>
                <a:latin typeface="Montserrat Light"/>
                <a:ea typeface="Montserrat Light"/>
                <a:cs typeface="Montserrat Light"/>
                <a:sym typeface="Montserrat Light"/>
              </a:rPr>
              <a:t>a. Sorting Desicion Tree</a:t>
            </a:r>
          </a:p>
          <a:p>
            <a:pPr algn="l">
              <a:lnSpc>
                <a:spcPts val="7217"/>
              </a:lnSpc>
            </a:pPr>
            <a:r>
              <a:rPr lang="en-US" sz="4032">
                <a:solidFill>
                  <a:srgbClr val="FFFFFF"/>
                </a:solidFill>
                <a:latin typeface="Montserrat Light"/>
                <a:ea typeface="Montserrat Light"/>
                <a:cs typeface="Montserrat Light"/>
                <a:sym typeface="Montserrat Light"/>
              </a:rPr>
              <a:t>b. Counting Sort and Enumeration   </a:t>
            </a:r>
          </a:p>
          <a:p>
            <a:pPr algn="l" marL="0" indent="0" lvl="0">
              <a:lnSpc>
                <a:spcPts val="7217"/>
              </a:lnSpc>
            </a:pPr>
            <a:r>
              <a:rPr lang="en-US" sz="4032">
                <a:solidFill>
                  <a:srgbClr val="FFFFFF"/>
                </a:solidFill>
                <a:latin typeface="Montserrat Light"/>
                <a:ea typeface="Montserrat Light"/>
                <a:cs typeface="Montserrat Light"/>
                <a:sym typeface="Montserrat Light"/>
              </a:rPr>
              <a:t>c. Radix Sorts</a:t>
            </a:r>
          </a:p>
        </p:txBody>
      </p:sp>
      <p:sp>
        <p:nvSpPr>
          <p:cNvPr name="Freeform 4" id="4"/>
          <p:cNvSpPr/>
          <p:nvPr/>
        </p:nvSpPr>
        <p:spPr>
          <a:xfrm flipH="false" flipV="false" rot="-1466913">
            <a:off x="326064" y="1937542"/>
            <a:ext cx="20477644" cy="14641516"/>
          </a:xfrm>
          <a:custGeom>
            <a:avLst/>
            <a:gdLst/>
            <a:ahLst/>
            <a:cxnLst/>
            <a:rect r="r" b="b" t="t" l="l"/>
            <a:pathLst>
              <a:path h="14641516" w="20477644">
                <a:moveTo>
                  <a:pt x="0" y="0"/>
                </a:moveTo>
                <a:lnTo>
                  <a:pt x="20477644" y="0"/>
                </a:lnTo>
                <a:lnTo>
                  <a:pt x="20477644" y="14641516"/>
                </a:lnTo>
                <a:lnTo>
                  <a:pt x="0" y="14641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00754" y="7651763"/>
            <a:ext cx="4487246" cy="2635237"/>
          </a:xfrm>
          <a:custGeom>
            <a:avLst/>
            <a:gdLst/>
            <a:ahLst/>
            <a:cxnLst/>
            <a:rect r="r" b="b" t="t" l="l"/>
            <a:pathLst>
              <a:path h="2635237" w="4487246">
                <a:moveTo>
                  <a:pt x="0" y="0"/>
                </a:moveTo>
                <a:lnTo>
                  <a:pt x="4487246" y="0"/>
                </a:lnTo>
                <a:lnTo>
                  <a:pt x="4487246" y="2635237"/>
                </a:lnTo>
                <a:lnTo>
                  <a:pt x="0" y="2635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12544040" y="5143500"/>
            <a:ext cx="8402894" cy="8136802"/>
          </a:xfrm>
          <a:custGeom>
            <a:avLst/>
            <a:gdLst/>
            <a:ahLst/>
            <a:cxnLst/>
            <a:rect r="r" b="b" t="t" l="l"/>
            <a:pathLst>
              <a:path h="8136802" w="8402894">
                <a:moveTo>
                  <a:pt x="0" y="0"/>
                </a:moveTo>
                <a:lnTo>
                  <a:pt x="8402893" y="0"/>
                </a:lnTo>
                <a:lnTo>
                  <a:pt x="8402893" y="8136802"/>
                </a:lnTo>
                <a:lnTo>
                  <a:pt x="0" y="81368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7254801">
            <a:off x="-3765228" y="-2701660"/>
            <a:ext cx="8244687" cy="8705345"/>
          </a:xfrm>
          <a:custGeom>
            <a:avLst/>
            <a:gdLst/>
            <a:ahLst/>
            <a:cxnLst/>
            <a:rect r="r" b="b" t="t" l="l"/>
            <a:pathLst>
              <a:path h="8705345" w="8244687">
                <a:moveTo>
                  <a:pt x="0" y="0"/>
                </a:moveTo>
                <a:lnTo>
                  <a:pt x="8244688" y="0"/>
                </a:lnTo>
                <a:lnTo>
                  <a:pt x="8244688" y="8705345"/>
                </a:lnTo>
                <a:lnTo>
                  <a:pt x="0" y="8705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4" id="4"/>
          <p:cNvSpPr/>
          <p:nvPr/>
        </p:nvSpPr>
        <p:spPr>
          <a:xfrm>
            <a:off x="7917277" y="1038225"/>
            <a:ext cx="2453446" cy="0"/>
          </a:xfrm>
          <a:prstGeom prst="line">
            <a:avLst/>
          </a:prstGeom>
          <a:ln cap="flat" w="19050">
            <a:solidFill>
              <a:srgbClr val="EA9267"/>
            </a:solidFill>
            <a:prstDash val="solid"/>
            <a:headEnd type="none" len="sm" w="sm"/>
            <a:tailEnd type="none" len="sm" w="sm"/>
          </a:ln>
        </p:spPr>
      </p:sp>
      <p:sp>
        <p:nvSpPr>
          <p:cNvPr name="TextBox 5" id="5"/>
          <p:cNvSpPr txBox="true"/>
          <p:nvPr/>
        </p:nvSpPr>
        <p:spPr>
          <a:xfrm rot="0">
            <a:off x="2972025" y="351508"/>
            <a:ext cx="12343950" cy="677192"/>
          </a:xfrm>
          <a:prstGeom prst="rect">
            <a:avLst/>
          </a:prstGeom>
        </p:spPr>
        <p:txBody>
          <a:bodyPr anchor="t" rtlCol="false" tIns="0" lIns="0" bIns="0" rIns="0">
            <a:spAutoFit/>
          </a:bodyPr>
          <a:lstStyle/>
          <a:p>
            <a:pPr algn="ctr">
              <a:lnSpc>
                <a:spcPts val="5444"/>
              </a:lnSpc>
            </a:pPr>
            <a:r>
              <a:rPr lang="en-US" b="true" sz="4355" spc="169">
                <a:solidFill>
                  <a:srgbClr val="EA9267"/>
                </a:solidFill>
                <a:latin typeface="Montserrat Bold"/>
                <a:ea typeface="Montserrat Bold"/>
                <a:cs typeface="Montserrat Bold"/>
                <a:sym typeface="Montserrat Bold"/>
              </a:rPr>
              <a:t>COUNTING SORT</a:t>
            </a:r>
          </a:p>
        </p:txBody>
      </p:sp>
      <p:sp>
        <p:nvSpPr>
          <p:cNvPr name="TextBox 6" id="6"/>
          <p:cNvSpPr txBox="true"/>
          <p:nvPr/>
        </p:nvSpPr>
        <p:spPr>
          <a:xfrm rot="0">
            <a:off x="7293922" y="1276350"/>
            <a:ext cx="9965378" cy="5112283"/>
          </a:xfrm>
          <a:prstGeom prst="rect">
            <a:avLst/>
          </a:prstGeom>
        </p:spPr>
        <p:txBody>
          <a:bodyPr anchor="t" rtlCol="false" tIns="0" lIns="0" bIns="0" rIns="0">
            <a:spAutoFit/>
          </a:bodyPr>
          <a:lstStyle/>
          <a:p>
            <a:pPr algn="just" marL="0" indent="0" lvl="0">
              <a:lnSpc>
                <a:spcPts val="4115"/>
              </a:lnSpc>
              <a:spcBef>
                <a:spcPct val="0"/>
              </a:spcBef>
            </a:pPr>
            <a:r>
              <a:rPr lang="en-US" sz="2600">
                <a:solidFill>
                  <a:srgbClr val="FFFFFF"/>
                </a:solidFill>
                <a:latin typeface="Montserrat Light"/>
                <a:ea typeface="Montserrat Light"/>
                <a:cs typeface="Montserrat Light"/>
                <a:sym typeface="Montserrat Light"/>
              </a:rPr>
              <a:t>Pada gambar pertama terlihat implementasi Counting Sort untuk array {8, 1, 2, 2, 0, 0, 5}. Counting Sort bekerja dengan menghitung jumlah kemunculan setiap elemen, lalu mencetak elemen tersebut sesuai jumlahnya. Program ini pertama-tama menentukan nilai maksimum, kemudian membuat array count untuk menghitung frekuensi masing-masing nilai. Setelah penghitungan selesai, program mencetak elemen secara berurutan berdasarkan hasil count.</a:t>
            </a:r>
          </a:p>
          <a:p>
            <a:pPr algn="just" marL="0" indent="0" lvl="0">
              <a:lnSpc>
                <a:spcPts val="4115"/>
              </a:lnSpc>
              <a:spcBef>
                <a:spcPct val="0"/>
              </a:spcBef>
            </a:pPr>
          </a:p>
        </p:txBody>
      </p:sp>
      <p:sp>
        <p:nvSpPr>
          <p:cNvPr name="Freeform 7" id="7"/>
          <p:cNvSpPr/>
          <p:nvPr/>
        </p:nvSpPr>
        <p:spPr>
          <a:xfrm flipH="false" flipV="false" rot="-6542036">
            <a:off x="10620429" y="-5270079"/>
            <a:ext cx="17568642" cy="13052037"/>
          </a:xfrm>
          <a:custGeom>
            <a:avLst/>
            <a:gdLst/>
            <a:ahLst/>
            <a:cxnLst/>
            <a:rect r="r" b="b" t="t" l="l"/>
            <a:pathLst>
              <a:path h="13052037" w="17568642">
                <a:moveTo>
                  <a:pt x="0" y="0"/>
                </a:moveTo>
                <a:lnTo>
                  <a:pt x="17568642" y="0"/>
                </a:lnTo>
                <a:lnTo>
                  <a:pt x="17568642" y="13052037"/>
                </a:lnTo>
                <a:lnTo>
                  <a:pt x="0" y="13052037"/>
                </a:lnTo>
                <a:lnTo>
                  <a:pt x="0" y="0"/>
                </a:lnTo>
                <a:close/>
              </a:path>
            </a:pathLst>
          </a:custGeom>
          <a:blipFill>
            <a:blip r:embed="rId6"/>
            <a:stretch>
              <a:fillRect l="0" t="0" r="0" b="0"/>
            </a:stretch>
          </a:blipFill>
        </p:spPr>
      </p:sp>
      <p:sp>
        <p:nvSpPr>
          <p:cNvPr name="AutoShape 8" id="8"/>
          <p:cNvSpPr/>
          <p:nvPr/>
        </p:nvSpPr>
        <p:spPr>
          <a:xfrm flipV="true">
            <a:off x="12073005" y="704392"/>
            <a:ext cx="942068" cy="0"/>
          </a:xfrm>
          <a:prstGeom prst="line">
            <a:avLst/>
          </a:prstGeom>
          <a:ln cap="flat" w="9525">
            <a:solidFill>
              <a:srgbClr val="FFFFFF"/>
            </a:solidFill>
            <a:prstDash val="solid"/>
            <a:headEnd type="none" len="sm" w="sm"/>
            <a:tailEnd type="none" len="sm" w="sm"/>
          </a:ln>
        </p:spPr>
      </p:sp>
      <p:sp>
        <p:nvSpPr>
          <p:cNvPr name="AutoShape 9" id="9"/>
          <p:cNvSpPr/>
          <p:nvPr/>
        </p:nvSpPr>
        <p:spPr>
          <a:xfrm flipV="true">
            <a:off x="5267220" y="709154"/>
            <a:ext cx="942068" cy="0"/>
          </a:xfrm>
          <a:prstGeom prst="line">
            <a:avLst/>
          </a:prstGeom>
          <a:ln cap="flat" w="9525">
            <a:solidFill>
              <a:srgbClr val="FFFFFF"/>
            </a:solidFill>
            <a:prstDash val="solid"/>
            <a:headEnd type="none" len="sm" w="sm"/>
            <a:tailEnd type="none" len="sm" w="sm"/>
          </a:ln>
        </p:spPr>
      </p:sp>
      <p:sp>
        <p:nvSpPr>
          <p:cNvPr name="Freeform 10" id="10"/>
          <p:cNvSpPr/>
          <p:nvPr/>
        </p:nvSpPr>
        <p:spPr>
          <a:xfrm flipH="false" flipV="false" rot="0">
            <a:off x="1349635" y="1038225"/>
            <a:ext cx="5253739" cy="5209309"/>
          </a:xfrm>
          <a:custGeom>
            <a:avLst/>
            <a:gdLst/>
            <a:ahLst/>
            <a:cxnLst/>
            <a:rect r="r" b="b" t="t" l="l"/>
            <a:pathLst>
              <a:path h="5209309" w="5253739">
                <a:moveTo>
                  <a:pt x="0" y="0"/>
                </a:moveTo>
                <a:lnTo>
                  <a:pt x="5253738" y="0"/>
                </a:lnTo>
                <a:lnTo>
                  <a:pt x="5253738" y="5209309"/>
                </a:lnTo>
                <a:lnTo>
                  <a:pt x="0" y="5209309"/>
                </a:lnTo>
                <a:lnTo>
                  <a:pt x="0" y="0"/>
                </a:lnTo>
                <a:close/>
              </a:path>
            </a:pathLst>
          </a:custGeom>
          <a:blipFill>
            <a:blip r:embed="rId7"/>
            <a:stretch>
              <a:fillRect l="0" t="0" r="0" b="0"/>
            </a:stretch>
          </a:blipFill>
        </p:spPr>
      </p:sp>
      <p:sp>
        <p:nvSpPr>
          <p:cNvPr name="Freeform 11" id="11"/>
          <p:cNvSpPr/>
          <p:nvPr/>
        </p:nvSpPr>
        <p:spPr>
          <a:xfrm flipH="false" flipV="false" rot="0">
            <a:off x="8699182" y="6648565"/>
            <a:ext cx="9046294" cy="3507747"/>
          </a:xfrm>
          <a:custGeom>
            <a:avLst/>
            <a:gdLst/>
            <a:ahLst/>
            <a:cxnLst/>
            <a:rect r="r" b="b" t="t" l="l"/>
            <a:pathLst>
              <a:path h="3507747" w="9046294">
                <a:moveTo>
                  <a:pt x="0" y="0"/>
                </a:moveTo>
                <a:lnTo>
                  <a:pt x="9046294" y="0"/>
                </a:lnTo>
                <a:lnTo>
                  <a:pt x="9046294" y="3507747"/>
                </a:lnTo>
                <a:lnTo>
                  <a:pt x="0" y="3507747"/>
                </a:lnTo>
                <a:lnTo>
                  <a:pt x="0" y="0"/>
                </a:lnTo>
                <a:close/>
              </a:path>
            </a:pathLst>
          </a:custGeom>
          <a:blipFill>
            <a:blip r:embed="rId8"/>
            <a:stretch>
              <a:fillRect l="0" t="0" r="0" b="0"/>
            </a:stretch>
          </a:blipFill>
        </p:spPr>
      </p:sp>
      <p:sp>
        <p:nvSpPr>
          <p:cNvPr name="TextBox 12" id="12"/>
          <p:cNvSpPr txBox="true"/>
          <p:nvPr/>
        </p:nvSpPr>
        <p:spPr>
          <a:xfrm rot="0">
            <a:off x="1568753" y="6819422"/>
            <a:ext cx="6231761" cy="3110462"/>
          </a:xfrm>
          <a:prstGeom prst="rect">
            <a:avLst/>
          </a:prstGeom>
        </p:spPr>
        <p:txBody>
          <a:bodyPr anchor="t" rtlCol="false" tIns="0" lIns="0" bIns="0" rIns="0">
            <a:spAutoFit/>
          </a:bodyPr>
          <a:lstStyle/>
          <a:p>
            <a:pPr algn="just" marL="0" indent="0" lvl="0">
              <a:lnSpc>
                <a:spcPts val="4166"/>
              </a:lnSpc>
              <a:spcBef>
                <a:spcPct val="0"/>
              </a:spcBef>
            </a:pPr>
            <a:r>
              <a:rPr lang="en-US" sz="2632">
                <a:solidFill>
                  <a:srgbClr val="FFFFFF"/>
                </a:solidFill>
                <a:latin typeface="Montserrat Light"/>
                <a:ea typeface="Montserrat Light"/>
                <a:cs typeface="Montserrat Light"/>
                <a:sym typeface="Montserrat Light"/>
              </a:rPr>
              <a:t> Pada gambar kedua, hasil output menunjukkan data telah tersusun sebagai 0 0 1 2 2 5 8, membuktikan bahwa Counting Sort efektif untuk mengurutkan data dengan rentang nilai kecil.</a:t>
            </a:r>
          </a:p>
        </p:txBody>
      </p:sp>
      <p:sp>
        <p:nvSpPr>
          <p:cNvPr name="AutoShape 13" id="13"/>
          <p:cNvSpPr/>
          <p:nvPr/>
        </p:nvSpPr>
        <p:spPr>
          <a:xfrm>
            <a:off x="1028700" y="6429604"/>
            <a:ext cx="16542257"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12544040" y="5143500"/>
            <a:ext cx="8402894" cy="8136802"/>
          </a:xfrm>
          <a:custGeom>
            <a:avLst/>
            <a:gdLst/>
            <a:ahLst/>
            <a:cxnLst/>
            <a:rect r="r" b="b" t="t" l="l"/>
            <a:pathLst>
              <a:path h="8136802" w="8402894">
                <a:moveTo>
                  <a:pt x="0" y="0"/>
                </a:moveTo>
                <a:lnTo>
                  <a:pt x="8402893" y="0"/>
                </a:lnTo>
                <a:lnTo>
                  <a:pt x="8402893" y="8136802"/>
                </a:lnTo>
                <a:lnTo>
                  <a:pt x="0" y="81368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7254801">
            <a:off x="-3765228" y="-2701660"/>
            <a:ext cx="8244687" cy="8705345"/>
          </a:xfrm>
          <a:custGeom>
            <a:avLst/>
            <a:gdLst/>
            <a:ahLst/>
            <a:cxnLst/>
            <a:rect r="r" b="b" t="t" l="l"/>
            <a:pathLst>
              <a:path h="8705345" w="8244687">
                <a:moveTo>
                  <a:pt x="0" y="0"/>
                </a:moveTo>
                <a:lnTo>
                  <a:pt x="8244688" y="0"/>
                </a:lnTo>
                <a:lnTo>
                  <a:pt x="8244688" y="8705345"/>
                </a:lnTo>
                <a:lnTo>
                  <a:pt x="0" y="8705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4" id="4"/>
          <p:cNvSpPr/>
          <p:nvPr/>
        </p:nvSpPr>
        <p:spPr>
          <a:xfrm>
            <a:off x="7917277" y="1255939"/>
            <a:ext cx="2453446" cy="0"/>
          </a:xfrm>
          <a:prstGeom prst="line">
            <a:avLst/>
          </a:prstGeom>
          <a:ln cap="flat" w="19050">
            <a:solidFill>
              <a:srgbClr val="EA9267"/>
            </a:solidFill>
            <a:prstDash val="solid"/>
            <a:headEnd type="none" len="sm" w="sm"/>
            <a:tailEnd type="none" len="sm" w="sm"/>
          </a:ln>
        </p:spPr>
      </p:sp>
      <p:sp>
        <p:nvSpPr>
          <p:cNvPr name="TextBox 5" id="5"/>
          <p:cNvSpPr txBox="true"/>
          <p:nvPr/>
        </p:nvSpPr>
        <p:spPr>
          <a:xfrm rot="0">
            <a:off x="2972025" y="399133"/>
            <a:ext cx="12343950" cy="677192"/>
          </a:xfrm>
          <a:prstGeom prst="rect">
            <a:avLst/>
          </a:prstGeom>
        </p:spPr>
        <p:txBody>
          <a:bodyPr anchor="t" rtlCol="false" tIns="0" lIns="0" bIns="0" rIns="0">
            <a:spAutoFit/>
          </a:bodyPr>
          <a:lstStyle/>
          <a:p>
            <a:pPr algn="ctr">
              <a:lnSpc>
                <a:spcPts val="5444"/>
              </a:lnSpc>
            </a:pPr>
            <a:r>
              <a:rPr lang="en-US" b="true" sz="4355" spc="169">
                <a:solidFill>
                  <a:srgbClr val="EA9267"/>
                </a:solidFill>
                <a:latin typeface="Montserrat Bold"/>
                <a:ea typeface="Montserrat Bold"/>
                <a:cs typeface="Montserrat Bold"/>
                <a:sym typeface="Montserrat Bold"/>
              </a:rPr>
              <a:t>BINARY HEAP</a:t>
            </a:r>
          </a:p>
        </p:txBody>
      </p:sp>
      <p:sp>
        <p:nvSpPr>
          <p:cNvPr name="Freeform 6" id="6"/>
          <p:cNvSpPr/>
          <p:nvPr/>
        </p:nvSpPr>
        <p:spPr>
          <a:xfrm flipH="false" flipV="false" rot="-6542036">
            <a:off x="10620429" y="-5270079"/>
            <a:ext cx="17568642" cy="13052037"/>
          </a:xfrm>
          <a:custGeom>
            <a:avLst/>
            <a:gdLst/>
            <a:ahLst/>
            <a:cxnLst/>
            <a:rect r="r" b="b" t="t" l="l"/>
            <a:pathLst>
              <a:path h="13052037" w="17568642">
                <a:moveTo>
                  <a:pt x="0" y="0"/>
                </a:moveTo>
                <a:lnTo>
                  <a:pt x="17568642" y="0"/>
                </a:lnTo>
                <a:lnTo>
                  <a:pt x="17568642" y="13052037"/>
                </a:lnTo>
                <a:lnTo>
                  <a:pt x="0" y="13052037"/>
                </a:lnTo>
                <a:lnTo>
                  <a:pt x="0" y="0"/>
                </a:lnTo>
                <a:close/>
              </a:path>
            </a:pathLst>
          </a:custGeom>
          <a:blipFill>
            <a:blip r:embed="rId6"/>
            <a:stretch>
              <a:fillRect l="0" t="0" r="0" b="0"/>
            </a:stretch>
          </a:blipFill>
        </p:spPr>
      </p:sp>
      <p:sp>
        <p:nvSpPr>
          <p:cNvPr name="AutoShape 7" id="7"/>
          <p:cNvSpPr/>
          <p:nvPr/>
        </p:nvSpPr>
        <p:spPr>
          <a:xfrm flipV="true">
            <a:off x="13614327" y="6726266"/>
            <a:ext cx="942068" cy="0"/>
          </a:xfrm>
          <a:prstGeom prst="line">
            <a:avLst/>
          </a:prstGeom>
          <a:ln cap="flat" w="9525">
            <a:solidFill>
              <a:srgbClr val="FFFFFF"/>
            </a:solidFill>
            <a:prstDash val="solid"/>
            <a:headEnd type="none" len="sm" w="sm"/>
            <a:tailEnd type="none" len="sm" w="sm"/>
          </a:ln>
        </p:spPr>
      </p:sp>
      <p:sp>
        <p:nvSpPr>
          <p:cNvPr name="TextBox 8" id="8"/>
          <p:cNvSpPr txBox="true"/>
          <p:nvPr/>
        </p:nvSpPr>
        <p:spPr>
          <a:xfrm rot="0">
            <a:off x="1028700" y="1417894"/>
            <a:ext cx="16230600" cy="7232136"/>
          </a:xfrm>
          <a:prstGeom prst="rect">
            <a:avLst/>
          </a:prstGeom>
        </p:spPr>
        <p:txBody>
          <a:bodyPr anchor="t" rtlCol="false" tIns="0" lIns="0" bIns="0" rIns="0">
            <a:spAutoFit/>
          </a:bodyPr>
          <a:lstStyle/>
          <a:p>
            <a:pPr algn="just" marL="0" indent="0" lvl="0">
              <a:lnSpc>
                <a:spcPts val="7217"/>
              </a:lnSpc>
            </a:pPr>
            <a:r>
              <a:rPr lang="en-US" sz="4032">
                <a:solidFill>
                  <a:srgbClr val="FFFFFF"/>
                </a:solidFill>
                <a:latin typeface="Montserrat Light"/>
                <a:ea typeface="Montserrat Light"/>
                <a:cs typeface="Montserrat Light"/>
                <a:sym typeface="Montserrat Light"/>
              </a:rPr>
              <a:t>Binary heaps adalah struktur data pohon biner yang memenuhi properti heap. Struktur ini digunakan untuk implementasi antrian prioritas. Binary Heap menggunakan algoritma heapify (juga disebut sift-up dan sift-down) untuk membangun dan memelihara struktur heap.</a:t>
            </a:r>
          </a:p>
          <a:p>
            <a:pPr algn="just" marL="0" indent="0" lvl="0">
              <a:lnSpc>
                <a:spcPts val="7217"/>
              </a:lnSpc>
            </a:pPr>
            <a:r>
              <a:rPr lang="en-US" sz="4032" strike="noStrike" u="none">
                <a:solidFill>
                  <a:srgbClr val="FFFFFF"/>
                </a:solidFill>
                <a:latin typeface="Montserrat Light"/>
                <a:ea typeface="Montserrat Light"/>
                <a:cs typeface="Montserrat Light"/>
                <a:sym typeface="Montserrat Light"/>
              </a:rPr>
              <a:t>Jenis Binary Heaps:</a:t>
            </a:r>
          </a:p>
          <a:p>
            <a:pPr algn="just" marL="870569" indent="-435284" lvl="1">
              <a:lnSpc>
                <a:spcPts val="7217"/>
              </a:lnSpc>
              <a:buAutoNum type="arabicPeriod" startAt="1"/>
            </a:pPr>
            <a:r>
              <a:rPr lang="en-US" sz="4032" strike="noStrike" u="none">
                <a:solidFill>
                  <a:srgbClr val="FFFFFF"/>
                </a:solidFill>
                <a:latin typeface="Montserrat Light"/>
                <a:ea typeface="Montserrat Light"/>
                <a:cs typeface="Montserrat Light"/>
                <a:sym typeface="Montserrat Light"/>
              </a:rPr>
              <a:t>Max-Heap :  Prioritas tertinggi harus diproses lebih dulu.</a:t>
            </a:r>
          </a:p>
          <a:p>
            <a:pPr algn="just" marL="870569" indent="-435284" lvl="1">
              <a:lnSpc>
                <a:spcPts val="7217"/>
              </a:lnSpc>
              <a:buAutoNum type="arabicPeriod" startAt="1"/>
            </a:pPr>
            <a:r>
              <a:rPr lang="en-US" sz="4032" strike="noStrike" u="none">
                <a:solidFill>
                  <a:srgbClr val="FFFFFF"/>
                </a:solidFill>
                <a:latin typeface="Montserrat Light"/>
                <a:ea typeface="Montserrat Light"/>
                <a:cs typeface="Montserrat Light"/>
                <a:sym typeface="Montserrat Light"/>
              </a:rPr>
              <a:t>Min-Heap : Elemen dengan nilai terkecil diprioritaskan.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12544040" y="5143500"/>
            <a:ext cx="8402894" cy="8136802"/>
          </a:xfrm>
          <a:custGeom>
            <a:avLst/>
            <a:gdLst/>
            <a:ahLst/>
            <a:cxnLst/>
            <a:rect r="r" b="b" t="t" l="l"/>
            <a:pathLst>
              <a:path h="8136802" w="8402894">
                <a:moveTo>
                  <a:pt x="0" y="0"/>
                </a:moveTo>
                <a:lnTo>
                  <a:pt x="8402893" y="0"/>
                </a:lnTo>
                <a:lnTo>
                  <a:pt x="8402893" y="8136802"/>
                </a:lnTo>
                <a:lnTo>
                  <a:pt x="0" y="81368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7254801">
            <a:off x="-3765228" y="-2701660"/>
            <a:ext cx="8244687" cy="8705345"/>
          </a:xfrm>
          <a:custGeom>
            <a:avLst/>
            <a:gdLst/>
            <a:ahLst/>
            <a:cxnLst/>
            <a:rect r="r" b="b" t="t" l="l"/>
            <a:pathLst>
              <a:path h="8705345" w="8244687">
                <a:moveTo>
                  <a:pt x="0" y="0"/>
                </a:moveTo>
                <a:lnTo>
                  <a:pt x="8244688" y="0"/>
                </a:lnTo>
                <a:lnTo>
                  <a:pt x="8244688" y="8705345"/>
                </a:lnTo>
                <a:lnTo>
                  <a:pt x="0" y="8705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4" id="4"/>
          <p:cNvSpPr/>
          <p:nvPr/>
        </p:nvSpPr>
        <p:spPr>
          <a:xfrm>
            <a:off x="7917277" y="1255939"/>
            <a:ext cx="2453446" cy="0"/>
          </a:xfrm>
          <a:prstGeom prst="line">
            <a:avLst/>
          </a:prstGeom>
          <a:ln cap="flat" w="19050">
            <a:solidFill>
              <a:srgbClr val="EA9267"/>
            </a:solidFill>
            <a:prstDash val="solid"/>
            <a:headEnd type="none" len="sm" w="sm"/>
            <a:tailEnd type="none" len="sm" w="sm"/>
          </a:ln>
        </p:spPr>
      </p:sp>
      <p:sp>
        <p:nvSpPr>
          <p:cNvPr name="TextBox 5" id="5"/>
          <p:cNvSpPr txBox="true"/>
          <p:nvPr/>
        </p:nvSpPr>
        <p:spPr>
          <a:xfrm rot="0">
            <a:off x="2972025" y="399133"/>
            <a:ext cx="12343950" cy="677192"/>
          </a:xfrm>
          <a:prstGeom prst="rect">
            <a:avLst/>
          </a:prstGeom>
        </p:spPr>
        <p:txBody>
          <a:bodyPr anchor="t" rtlCol="false" tIns="0" lIns="0" bIns="0" rIns="0">
            <a:spAutoFit/>
          </a:bodyPr>
          <a:lstStyle/>
          <a:p>
            <a:pPr algn="ctr">
              <a:lnSpc>
                <a:spcPts val="5444"/>
              </a:lnSpc>
            </a:pPr>
            <a:r>
              <a:rPr lang="en-US" b="true" sz="4355" spc="169">
                <a:solidFill>
                  <a:srgbClr val="EA9267"/>
                </a:solidFill>
                <a:latin typeface="Montserrat Bold"/>
                <a:ea typeface="Montserrat Bold"/>
                <a:cs typeface="Montserrat Bold"/>
                <a:sym typeface="Montserrat Bold"/>
              </a:rPr>
              <a:t>BINARY HEAP</a:t>
            </a:r>
          </a:p>
        </p:txBody>
      </p:sp>
      <p:sp>
        <p:nvSpPr>
          <p:cNvPr name="Freeform 6" id="6"/>
          <p:cNvSpPr/>
          <p:nvPr/>
        </p:nvSpPr>
        <p:spPr>
          <a:xfrm flipH="false" flipV="false" rot="-6542036">
            <a:off x="10620429" y="-5270079"/>
            <a:ext cx="17568642" cy="13052037"/>
          </a:xfrm>
          <a:custGeom>
            <a:avLst/>
            <a:gdLst/>
            <a:ahLst/>
            <a:cxnLst/>
            <a:rect r="r" b="b" t="t" l="l"/>
            <a:pathLst>
              <a:path h="13052037" w="17568642">
                <a:moveTo>
                  <a:pt x="0" y="0"/>
                </a:moveTo>
                <a:lnTo>
                  <a:pt x="17568642" y="0"/>
                </a:lnTo>
                <a:lnTo>
                  <a:pt x="17568642" y="13052037"/>
                </a:lnTo>
                <a:lnTo>
                  <a:pt x="0" y="13052037"/>
                </a:lnTo>
                <a:lnTo>
                  <a:pt x="0" y="0"/>
                </a:lnTo>
                <a:close/>
              </a:path>
            </a:pathLst>
          </a:custGeom>
          <a:blipFill>
            <a:blip r:embed="rId6"/>
            <a:stretch>
              <a:fillRect l="0" t="0" r="0" b="0"/>
            </a:stretch>
          </a:blipFill>
        </p:spPr>
      </p:sp>
      <p:sp>
        <p:nvSpPr>
          <p:cNvPr name="AutoShape 7" id="7"/>
          <p:cNvSpPr/>
          <p:nvPr/>
        </p:nvSpPr>
        <p:spPr>
          <a:xfrm flipV="true">
            <a:off x="13614327" y="6726266"/>
            <a:ext cx="942068" cy="0"/>
          </a:xfrm>
          <a:prstGeom prst="line">
            <a:avLst/>
          </a:prstGeom>
          <a:ln cap="flat" w="9525">
            <a:solidFill>
              <a:srgbClr val="FFFFFF"/>
            </a:solidFill>
            <a:prstDash val="solid"/>
            <a:headEnd type="none" len="sm" w="sm"/>
            <a:tailEnd type="none" len="sm" w="sm"/>
          </a:ln>
        </p:spPr>
      </p:sp>
      <p:sp>
        <p:nvSpPr>
          <p:cNvPr name="Freeform 8" id="8"/>
          <p:cNvSpPr/>
          <p:nvPr/>
        </p:nvSpPr>
        <p:spPr>
          <a:xfrm flipH="false" flipV="false" rot="0">
            <a:off x="9747217" y="3713332"/>
            <a:ext cx="8081954" cy="2860335"/>
          </a:xfrm>
          <a:custGeom>
            <a:avLst/>
            <a:gdLst/>
            <a:ahLst/>
            <a:cxnLst/>
            <a:rect r="r" b="b" t="t" l="l"/>
            <a:pathLst>
              <a:path h="2860335" w="8081954">
                <a:moveTo>
                  <a:pt x="0" y="0"/>
                </a:moveTo>
                <a:lnTo>
                  <a:pt x="8081954" y="0"/>
                </a:lnTo>
                <a:lnTo>
                  <a:pt x="8081954" y="2860336"/>
                </a:lnTo>
                <a:lnTo>
                  <a:pt x="0" y="2860336"/>
                </a:lnTo>
                <a:lnTo>
                  <a:pt x="0" y="0"/>
                </a:lnTo>
                <a:close/>
              </a:path>
            </a:pathLst>
          </a:custGeom>
          <a:blipFill>
            <a:blip r:embed="rId7"/>
            <a:stretch>
              <a:fillRect l="0" t="0" r="-20078" b="0"/>
            </a:stretch>
          </a:blipFill>
        </p:spPr>
      </p:sp>
      <p:sp>
        <p:nvSpPr>
          <p:cNvPr name="Freeform 9" id="9"/>
          <p:cNvSpPr/>
          <p:nvPr/>
        </p:nvSpPr>
        <p:spPr>
          <a:xfrm flipH="false" flipV="false" rot="0">
            <a:off x="1028700" y="1436914"/>
            <a:ext cx="8064338" cy="8038708"/>
          </a:xfrm>
          <a:custGeom>
            <a:avLst/>
            <a:gdLst/>
            <a:ahLst/>
            <a:cxnLst/>
            <a:rect r="r" b="b" t="t" l="l"/>
            <a:pathLst>
              <a:path h="8038708" w="8064338">
                <a:moveTo>
                  <a:pt x="0" y="0"/>
                </a:moveTo>
                <a:lnTo>
                  <a:pt x="8064338" y="0"/>
                </a:lnTo>
                <a:lnTo>
                  <a:pt x="8064338" y="8038708"/>
                </a:lnTo>
                <a:lnTo>
                  <a:pt x="0" y="8038708"/>
                </a:lnTo>
                <a:lnTo>
                  <a:pt x="0" y="0"/>
                </a:lnTo>
                <a:close/>
              </a:path>
            </a:pathLst>
          </a:custGeom>
          <a:blipFill>
            <a:blip r:embed="rId8"/>
            <a:stretch>
              <a:fillRect l="-42267" t="-9125" r="-56126" b="-2827"/>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DAGl0wi5dKc</dc:identifier>
  <dcterms:modified xsi:type="dcterms:W3CDTF">2011-08-01T06:04:30Z</dcterms:modified>
  <cp:revision>1</cp:revision>
  <dc:title>ALGORITHM DESIGN</dc:title>
</cp:coreProperties>
</file>